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saveSubsetFonts="1">
  <p:sldMasterIdLst>
    <p:sldMasterId id="2147483648" r:id="rId1"/>
  </p:sldMasterIdLst>
  <p:notesMasterIdLst>
    <p:notesMasterId r:id="rId24"/>
  </p:notesMasterIdLst>
  <p:sldIdLst>
    <p:sldId id="277" r:id="rId2"/>
    <p:sldId id="319" r:id="rId3"/>
    <p:sldId id="337" r:id="rId4"/>
    <p:sldId id="273" r:id="rId5"/>
    <p:sldId id="338" r:id="rId6"/>
    <p:sldId id="288" r:id="rId7"/>
    <p:sldId id="339" r:id="rId8"/>
    <p:sldId id="320" r:id="rId9"/>
    <p:sldId id="340" r:id="rId10"/>
    <p:sldId id="322" r:id="rId11"/>
    <p:sldId id="341" r:id="rId12"/>
    <p:sldId id="321" r:id="rId13"/>
    <p:sldId id="279" r:id="rId14"/>
    <p:sldId id="342" r:id="rId15"/>
    <p:sldId id="328" r:id="rId16"/>
    <p:sldId id="343" r:id="rId17"/>
    <p:sldId id="323" r:id="rId18"/>
    <p:sldId id="344" r:id="rId19"/>
    <p:sldId id="335" r:id="rId20"/>
    <p:sldId id="345" r:id="rId21"/>
    <p:sldId id="333" r:id="rId22"/>
    <p:sldId id="314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微軟正黑體" panose="020B0604030504040204" pitchFamily="34" charset="-120"/>
      <p:regular r:id="rId29"/>
      <p:bold r:id="rId30"/>
    </p:embeddedFont>
    <p:embeddedFont>
      <p:font typeface="Arial Narrow" panose="020B0606020202030204" pitchFamily="34" charset="0"/>
      <p:regular r:id="rId31"/>
      <p:bold r:id="rId32"/>
      <p:italic r:id="rId33"/>
      <p:boldItalic r:id="rId34"/>
    </p:embeddedFont>
    <p:embeddedFont>
      <p:font typeface="標楷體" panose="03000509000000000000" pitchFamily="65" charset="-120"/>
      <p:regular r:id="rId35"/>
    </p:embeddedFont>
    <p:embeddedFont>
      <p:font typeface="Arial Unicode MS" panose="020B0604020202020204" pitchFamily="34" charset="-120"/>
      <p:regular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2016">
          <p15:clr>
            <a:srgbClr val="A4A3A4"/>
          </p15:clr>
        </p15:guide>
        <p15:guide id="3" pos="561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03" autoAdjust="0"/>
    <p:restoredTop sz="94660"/>
  </p:normalViewPr>
  <p:slideViewPr>
    <p:cSldViewPr showGuides="1">
      <p:cViewPr varScale="1">
        <p:scale>
          <a:sx n="69" d="100"/>
          <a:sy n="69" d="100"/>
        </p:scale>
        <p:origin x="1128" y="40"/>
      </p:cViewPr>
      <p:guideLst>
        <p:guide orient="horz" pos="2592"/>
        <p:guide pos="2016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A69165-EFBB-4201-8669-321D8DF177E5}" type="datetimeFigureOut">
              <a:rPr lang="zh-TW" altLang="en-US" smtClean="0"/>
              <a:t>2024/3/6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DB325-5010-4BF0-9C86-34208A1DF1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1250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8DB325-5010-4BF0-9C86-34208A1DF13E}" type="slidenum">
              <a:rPr lang="zh-TW" altLang="en-US" smtClean="0"/>
              <a:t>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036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22" name="Title 1">
            <a:extLst>
              <a:ext uri="{FF2B5EF4-FFF2-40B4-BE49-F238E27FC236}">
                <a16:creationId xmlns:a16="http://schemas.microsoft.com/office/drawing/2014/main" id="{01929E4B-F2CA-466F-9247-52BC82C3BA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3950208"/>
            <a:ext cx="7772400" cy="904577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E087C8B7-BDC7-4F1F-AC07-78A9BB579C8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491"/>
            <a:ext cx="9144000" cy="3779520"/>
          </a:xfrm>
          <a:prstGeom prst="rect">
            <a:avLst/>
          </a:prstGeom>
        </p:spPr>
      </p:pic>
      <p:grpSp>
        <p:nvGrpSpPr>
          <p:cNvPr id="24" name="群組 12">
            <a:extLst>
              <a:ext uri="{FF2B5EF4-FFF2-40B4-BE49-F238E27FC236}">
                <a16:creationId xmlns:a16="http://schemas.microsoft.com/office/drawing/2014/main" id="{01E7DEFE-A9F3-45EB-BB3F-5546DB201BF1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825516" y="2312766"/>
            <a:ext cx="748127" cy="768471"/>
            <a:chOff x="5475606" y="1039091"/>
            <a:chExt cx="3311236" cy="340127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5" name="手繪多邊形 3">
              <a:extLst>
                <a:ext uri="{FF2B5EF4-FFF2-40B4-BE49-F238E27FC236}">
                  <a16:creationId xmlns:a16="http://schemas.microsoft.com/office/drawing/2014/main" id="{55F838F3-5909-4765-B23C-B6EE9D26DE94}"/>
                </a:ext>
              </a:extLst>
            </p:cNvPr>
            <p:cNvSpPr/>
            <p:nvPr/>
          </p:nvSpPr>
          <p:spPr>
            <a:xfrm>
              <a:off x="5475606" y="1142984"/>
              <a:ext cx="3311236" cy="3297382"/>
            </a:xfrm>
            <a:custGeom>
              <a:avLst/>
              <a:gdLst>
                <a:gd name="connsiteX0" fmla="*/ 0 w 3311236"/>
                <a:gd name="connsiteY0" fmla="*/ 0 h 3297382"/>
                <a:gd name="connsiteX1" fmla="*/ 595746 w 3311236"/>
                <a:gd name="connsiteY1" fmla="*/ 0 h 3297382"/>
                <a:gd name="connsiteX2" fmla="*/ 595746 w 3311236"/>
                <a:gd name="connsiteY2" fmla="*/ 651163 h 3297382"/>
                <a:gd name="connsiteX3" fmla="*/ 1246909 w 3311236"/>
                <a:gd name="connsiteY3" fmla="*/ 651163 h 3297382"/>
                <a:gd name="connsiteX4" fmla="*/ 1260764 w 3311236"/>
                <a:gd name="connsiteY4" fmla="*/ 1454727 h 3297382"/>
                <a:gd name="connsiteX5" fmla="*/ 2092036 w 3311236"/>
                <a:gd name="connsiteY5" fmla="*/ 1454727 h 3297382"/>
                <a:gd name="connsiteX6" fmla="*/ 2078182 w 3311236"/>
                <a:gd name="connsiteY6" fmla="*/ 651163 h 3297382"/>
                <a:gd name="connsiteX7" fmla="*/ 2770909 w 3311236"/>
                <a:gd name="connsiteY7" fmla="*/ 651163 h 3297382"/>
                <a:gd name="connsiteX8" fmla="*/ 2770909 w 3311236"/>
                <a:gd name="connsiteY8" fmla="*/ 27709 h 3297382"/>
                <a:gd name="connsiteX9" fmla="*/ 3297382 w 3311236"/>
                <a:gd name="connsiteY9" fmla="*/ 27709 h 3297382"/>
                <a:gd name="connsiteX10" fmla="*/ 3297382 w 3311236"/>
                <a:gd name="connsiteY10" fmla="*/ 969818 h 3297382"/>
                <a:gd name="connsiteX11" fmla="*/ 2687782 w 3311236"/>
                <a:gd name="connsiteY11" fmla="*/ 1648691 h 3297382"/>
                <a:gd name="connsiteX12" fmla="*/ 3311236 w 3311236"/>
                <a:gd name="connsiteY12" fmla="*/ 2299854 h 3297382"/>
                <a:gd name="connsiteX13" fmla="*/ 3311236 w 3311236"/>
                <a:gd name="connsiteY13" fmla="*/ 3269672 h 3297382"/>
                <a:gd name="connsiteX14" fmla="*/ 2410691 w 3311236"/>
                <a:gd name="connsiteY14" fmla="*/ 3283527 h 3297382"/>
                <a:gd name="connsiteX15" fmla="*/ 2078182 w 3311236"/>
                <a:gd name="connsiteY15" fmla="*/ 1773382 h 3297382"/>
                <a:gd name="connsiteX16" fmla="*/ 1260764 w 3311236"/>
                <a:gd name="connsiteY16" fmla="*/ 1773382 h 3297382"/>
                <a:gd name="connsiteX17" fmla="*/ 1246909 w 3311236"/>
                <a:gd name="connsiteY17" fmla="*/ 3297382 h 3297382"/>
                <a:gd name="connsiteX18" fmla="*/ 41564 w 3311236"/>
                <a:gd name="connsiteY18" fmla="*/ 3297382 h 3297382"/>
                <a:gd name="connsiteX19" fmla="*/ 0 w 3311236"/>
                <a:gd name="connsiteY19" fmla="*/ 0 h 3297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311236" h="3297382">
                  <a:moveTo>
                    <a:pt x="0" y="0"/>
                  </a:moveTo>
                  <a:lnTo>
                    <a:pt x="595746" y="0"/>
                  </a:lnTo>
                  <a:lnTo>
                    <a:pt x="595746" y="651163"/>
                  </a:lnTo>
                  <a:lnTo>
                    <a:pt x="1246909" y="651163"/>
                  </a:lnTo>
                  <a:lnTo>
                    <a:pt x="1260764" y="1454727"/>
                  </a:lnTo>
                  <a:lnTo>
                    <a:pt x="2092036" y="1454727"/>
                  </a:lnTo>
                  <a:lnTo>
                    <a:pt x="2078182" y="651163"/>
                  </a:lnTo>
                  <a:lnTo>
                    <a:pt x="2770909" y="651163"/>
                  </a:lnTo>
                  <a:lnTo>
                    <a:pt x="2770909" y="27709"/>
                  </a:lnTo>
                  <a:lnTo>
                    <a:pt x="3297382" y="27709"/>
                  </a:lnTo>
                  <a:lnTo>
                    <a:pt x="3297382" y="969818"/>
                  </a:lnTo>
                  <a:lnTo>
                    <a:pt x="2687782" y="1648691"/>
                  </a:lnTo>
                  <a:lnTo>
                    <a:pt x="3311236" y="2299854"/>
                  </a:lnTo>
                  <a:lnTo>
                    <a:pt x="3311236" y="3269672"/>
                  </a:lnTo>
                  <a:lnTo>
                    <a:pt x="2410691" y="3283527"/>
                  </a:lnTo>
                  <a:lnTo>
                    <a:pt x="2078182" y="1773382"/>
                  </a:lnTo>
                  <a:lnTo>
                    <a:pt x="1260764" y="1773382"/>
                  </a:lnTo>
                  <a:lnTo>
                    <a:pt x="1246909" y="3297382"/>
                  </a:lnTo>
                  <a:lnTo>
                    <a:pt x="41564" y="329738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D6ECFF">
                    <a:lumMod val="90000"/>
                  </a:srgbClr>
                </a:gs>
                <a:gs pos="30000">
                  <a:srgbClr val="D6ECFF">
                    <a:lumMod val="75000"/>
                  </a:srgbClr>
                </a:gs>
                <a:gs pos="70000">
                  <a:srgbClr val="D6ECFF">
                    <a:lumMod val="50000"/>
                  </a:srgbClr>
                </a:gs>
                <a:gs pos="100000">
                  <a:srgbClr val="D6ECFF">
                    <a:lumMod val="25000"/>
                  </a:srgbClr>
                </a:gs>
              </a:gsLst>
              <a:path path="rect">
                <a:fillToRect l="50000" t="50000" r="50000" b="50000"/>
              </a:path>
              <a:tileRect/>
            </a:gradFill>
            <a:ln w="38100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2000" b="1" i="0" u="none" strike="noStrike" kern="0" cap="none" spc="0" normalizeH="0" baseline="0" noProof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37" name="手繪多邊形 4">
              <a:extLst>
                <a:ext uri="{FF2B5EF4-FFF2-40B4-BE49-F238E27FC236}">
                  <a16:creationId xmlns:a16="http://schemas.microsoft.com/office/drawing/2014/main" id="{19BBD3F6-969B-47E7-AFDA-99DD08BEE64A}"/>
                </a:ext>
              </a:extLst>
            </p:cNvPr>
            <p:cNvSpPr/>
            <p:nvPr/>
          </p:nvSpPr>
          <p:spPr>
            <a:xfrm>
              <a:off x="6173119" y="1039091"/>
              <a:ext cx="1981200" cy="1454727"/>
            </a:xfrm>
            <a:custGeom>
              <a:avLst/>
              <a:gdLst>
                <a:gd name="connsiteX0" fmla="*/ 0 w 1981200"/>
                <a:gd name="connsiteY0" fmla="*/ 0 h 1454727"/>
                <a:gd name="connsiteX1" fmla="*/ 1981200 w 1981200"/>
                <a:gd name="connsiteY1" fmla="*/ 13854 h 1454727"/>
                <a:gd name="connsiteX2" fmla="*/ 1981200 w 1981200"/>
                <a:gd name="connsiteY2" fmla="*/ 637309 h 1454727"/>
                <a:gd name="connsiteX3" fmla="*/ 1302328 w 1981200"/>
                <a:gd name="connsiteY3" fmla="*/ 651164 h 1454727"/>
                <a:gd name="connsiteX4" fmla="*/ 1316182 w 1981200"/>
                <a:gd name="connsiteY4" fmla="*/ 1440873 h 1454727"/>
                <a:gd name="connsiteX5" fmla="*/ 678873 w 1981200"/>
                <a:gd name="connsiteY5" fmla="*/ 1454727 h 1454727"/>
                <a:gd name="connsiteX6" fmla="*/ 678873 w 1981200"/>
                <a:gd name="connsiteY6" fmla="*/ 651164 h 1454727"/>
                <a:gd name="connsiteX7" fmla="*/ 27709 w 1981200"/>
                <a:gd name="connsiteY7" fmla="*/ 651164 h 1454727"/>
                <a:gd name="connsiteX8" fmla="*/ 0 w 1981200"/>
                <a:gd name="connsiteY8" fmla="*/ 0 h 1454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81200" h="1454727">
                  <a:moveTo>
                    <a:pt x="0" y="0"/>
                  </a:moveTo>
                  <a:lnTo>
                    <a:pt x="1981200" y="13854"/>
                  </a:lnTo>
                  <a:lnTo>
                    <a:pt x="1981200" y="637309"/>
                  </a:lnTo>
                  <a:lnTo>
                    <a:pt x="1302328" y="651164"/>
                  </a:lnTo>
                  <a:lnTo>
                    <a:pt x="1316182" y="1440873"/>
                  </a:lnTo>
                  <a:lnTo>
                    <a:pt x="678873" y="1454727"/>
                  </a:lnTo>
                  <a:lnTo>
                    <a:pt x="678873" y="651164"/>
                  </a:lnTo>
                  <a:lnTo>
                    <a:pt x="27709" y="6511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8AC8">
                <a:lumMod val="50000"/>
              </a:srgbClr>
            </a:solidFill>
            <a:ln w="38100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2000" b="1" i="0" u="none" strike="noStrike" kern="0" cap="none" spc="0" normalizeH="0" baseline="0" noProof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  <p:sp>
          <p:nvSpPr>
            <p:cNvPr id="38" name="手繪多邊形 5">
              <a:extLst>
                <a:ext uri="{FF2B5EF4-FFF2-40B4-BE49-F238E27FC236}">
                  <a16:creationId xmlns:a16="http://schemas.microsoft.com/office/drawing/2014/main" id="{C92EC2FC-F279-41BA-AC14-75C572AFC6B9}"/>
                </a:ext>
              </a:extLst>
            </p:cNvPr>
            <p:cNvSpPr/>
            <p:nvPr/>
          </p:nvSpPr>
          <p:spPr>
            <a:xfrm>
              <a:off x="6838137" y="2992582"/>
              <a:ext cx="969819" cy="1440873"/>
            </a:xfrm>
            <a:custGeom>
              <a:avLst/>
              <a:gdLst>
                <a:gd name="connsiteX0" fmla="*/ 0 w 969819"/>
                <a:gd name="connsiteY0" fmla="*/ 0 h 1440873"/>
                <a:gd name="connsiteX1" fmla="*/ 13855 w 969819"/>
                <a:gd name="connsiteY1" fmla="*/ 1440873 h 1440873"/>
                <a:gd name="connsiteX2" fmla="*/ 969819 w 969819"/>
                <a:gd name="connsiteY2" fmla="*/ 1440873 h 1440873"/>
                <a:gd name="connsiteX3" fmla="*/ 623455 w 969819"/>
                <a:gd name="connsiteY3" fmla="*/ 13854 h 1440873"/>
                <a:gd name="connsiteX4" fmla="*/ 0 w 969819"/>
                <a:gd name="connsiteY4" fmla="*/ 0 h 1440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9819" h="1440873">
                  <a:moveTo>
                    <a:pt x="0" y="0"/>
                  </a:moveTo>
                  <a:lnTo>
                    <a:pt x="13855" y="1440873"/>
                  </a:lnTo>
                  <a:lnTo>
                    <a:pt x="969819" y="1440873"/>
                  </a:lnTo>
                  <a:lnTo>
                    <a:pt x="623455" y="138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8AC8">
                <a:lumMod val="50000"/>
              </a:srgbClr>
            </a:solidFill>
            <a:ln w="38100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2000" b="1" i="0" u="none" strike="noStrike" kern="0" cap="none" spc="0" normalizeH="0" baseline="0" noProof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endParaRPr>
            </a:p>
          </p:txBody>
        </p:sp>
      </p:grpSp>
      <p:sp>
        <p:nvSpPr>
          <p:cNvPr id="39" name="文字方塊 38">
            <a:extLst>
              <a:ext uri="{FF2B5EF4-FFF2-40B4-BE49-F238E27FC236}">
                <a16:creationId xmlns:a16="http://schemas.microsoft.com/office/drawing/2014/main" id="{AE844A85-AC6E-4C8A-B7EE-F0F42BE95B6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79588" y="3055421"/>
            <a:ext cx="3652837" cy="3683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dist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2000" b="1" dirty="0">
                <a:solidFill>
                  <a:prstClr val="black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景碩科技股份有限公司</a:t>
            </a:r>
          </a:p>
        </p:txBody>
      </p:sp>
      <p:sp>
        <p:nvSpPr>
          <p:cNvPr id="40" name="文字方塊 39">
            <a:extLst>
              <a:ext uri="{FF2B5EF4-FFF2-40B4-BE49-F238E27FC236}">
                <a16:creationId xmlns:a16="http://schemas.microsoft.com/office/drawing/2014/main" id="{71BCCE64-3405-41BB-A3C3-A07F4D25DDBE}"/>
              </a:ext>
            </a:extLst>
          </p:cNvPr>
          <p:cNvSpPr txBox="1"/>
          <p:nvPr userDrawn="1"/>
        </p:nvSpPr>
        <p:spPr>
          <a:xfrm>
            <a:off x="1779112" y="3326403"/>
            <a:ext cx="3654000" cy="369332"/>
          </a:xfrm>
          <a:prstGeom prst="rect">
            <a:avLst/>
          </a:prstGeom>
          <a:noFill/>
          <a:effectLst>
            <a:glow rad="228600">
              <a:srgbClr val="00ADDC">
                <a:satMod val="175000"/>
                <a:alpha val="40000"/>
              </a:srgbClr>
            </a:glow>
          </a:effectLst>
        </p:spPr>
        <p:txBody>
          <a:bodyPr wrap="none">
            <a:spAutoFit/>
          </a:bodyPr>
          <a:lstStyle/>
          <a:p>
            <a:pPr marL="0" marR="0" lvl="0" indent="0" algn="dist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Narrow" pitchFamily="34" charset="0"/>
                <a:ea typeface="Arial Unicode MS" pitchFamily="34" charset="-120"/>
                <a:cs typeface="Arial Unicode MS" pitchFamily="34" charset="-120"/>
              </a:rPr>
              <a:t>Kinsus Interconnect Technology Corp.</a:t>
            </a:r>
            <a:endParaRPr kumimoji="1" lang="zh-TW" altLang="en-US" sz="2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Narrow" pitchFamily="34" charset="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45A0B0FD-175A-4822-8061-A89FADCF8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272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/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71549"/>
            <a:ext cx="8229600" cy="515461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2" name="Rectangle 11"/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FA9D7599-AE3F-4E50-ACFE-C20887CAD4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991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grpSp>
        <p:nvGrpSpPr>
          <p:cNvPr id="7" name="Group 6"/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/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1" name="Group 10"/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2" name="Rectangle 11"/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C151AAD2-27F2-4B16-AFA8-937155D4007A}"/>
              </a:ext>
            </a:extLst>
          </p:cNvPr>
          <p:cNvSpPr txBox="1">
            <a:spLocks/>
          </p:cNvSpPr>
          <p:nvPr userDrawn="1"/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A7B4B66D-D679-4C5C-93C4-F0A1377D17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56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3649" y="868126"/>
            <a:ext cx="4038600" cy="5297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4649" y="868126"/>
            <a:ext cx="4038600" cy="52971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9" name="Rectangle 8"/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2" name="Group 11"/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3" name="Rectangle 12"/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8"/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5" name="Text Box 10"/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AB2E94DD-F4E5-4033-9E7D-F427414C9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413F5605-073D-4D6A-BA7D-45A28B67B3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88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1878" y="108585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878" y="17256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703" y="108585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703" y="17256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10" name="Group 6">
            <a:extLst>
              <a:ext uri="{FF2B5EF4-FFF2-40B4-BE49-F238E27FC236}">
                <a16:creationId xmlns:a16="http://schemas.microsoft.com/office/drawing/2014/main" id="{8EB6A02C-BB8F-445E-BD57-AC901567ED59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11" name="Rectangle 7">
              <a:extLst>
                <a:ext uri="{FF2B5EF4-FFF2-40B4-BE49-F238E27FC236}">
                  <a16:creationId xmlns:a16="http://schemas.microsoft.com/office/drawing/2014/main" id="{DB55095F-16BC-4D60-A19F-1125D1EED3FF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2" name="Straight Connector 8">
              <a:extLst>
                <a:ext uri="{FF2B5EF4-FFF2-40B4-BE49-F238E27FC236}">
                  <a16:creationId xmlns:a16="http://schemas.microsoft.com/office/drawing/2014/main" id="{50C16C18-CBB1-43A7-B7B8-AFAC28A18556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Picture 2">
              <a:extLst>
                <a:ext uri="{FF2B5EF4-FFF2-40B4-BE49-F238E27FC236}">
                  <a16:creationId xmlns:a16="http://schemas.microsoft.com/office/drawing/2014/main" id="{678881B3-AB2E-4034-9996-83465C7128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421A37F5-757E-4B35-ABBF-F1079668A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E229CBBD-4C79-4504-9560-2A6CA8F2EDE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941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>
            <a:extLst>
              <a:ext uri="{FF2B5EF4-FFF2-40B4-BE49-F238E27FC236}">
                <a16:creationId xmlns:a16="http://schemas.microsoft.com/office/drawing/2014/main" id="{D55ED172-77FF-45C9-B68F-80A75D96FB1D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7" name="Rectangle 7">
              <a:extLst>
                <a:ext uri="{FF2B5EF4-FFF2-40B4-BE49-F238E27FC236}">
                  <a16:creationId xmlns:a16="http://schemas.microsoft.com/office/drawing/2014/main" id="{A4359CEB-4108-4082-8D27-2114877BE6E9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8" name="Straight Connector 8">
              <a:extLst>
                <a:ext uri="{FF2B5EF4-FFF2-40B4-BE49-F238E27FC236}">
                  <a16:creationId xmlns:a16="http://schemas.microsoft.com/office/drawing/2014/main" id="{D72082B9-B019-4B8B-A90E-04D65A43A77F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5B84DB83-DFE7-46B7-9282-B59694AC5B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705AA7A7-85B3-4856-98C4-7E7525338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E9BEEB91-AEDE-4E75-A318-FD1328A84A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387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編輯母片文字樣式</a:t>
            </a:r>
          </a:p>
        </p:txBody>
      </p:sp>
      <p:grpSp>
        <p:nvGrpSpPr>
          <p:cNvPr id="8" name="Group 6">
            <a:extLst>
              <a:ext uri="{FF2B5EF4-FFF2-40B4-BE49-F238E27FC236}">
                <a16:creationId xmlns:a16="http://schemas.microsoft.com/office/drawing/2014/main" id="{8B5FAC62-6056-49B7-BCC4-EB7A7C25E9EE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272B2CEF-46F1-49CA-9255-C5142853B8C9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8">
              <a:extLst>
                <a:ext uri="{FF2B5EF4-FFF2-40B4-BE49-F238E27FC236}">
                  <a16:creationId xmlns:a16="http://schemas.microsoft.com/office/drawing/2014/main" id="{BF7B3651-33A2-4433-9B4B-4A28CCDD3AB1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E427D17B-7E61-434C-A725-9945E5D09F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DAC2DCD-9D71-4AB1-8C0E-EEF2AE478E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26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grpSp>
        <p:nvGrpSpPr>
          <p:cNvPr id="8" name="Group 6">
            <a:extLst>
              <a:ext uri="{FF2B5EF4-FFF2-40B4-BE49-F238E27FC236}">
                <a16:creationId xmlns:a16="http://schemas.microsoft.com/office/drawing/2014/main" id="{C708CAE3-5573-4E5B-8CA2-A0B5EE534F33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D5304A52-E967-4304-B217-1096DB01C01C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0" name="Straight Connector 8">
              <a:extLst>
                <a:ext uri="{FF2B5EF4-FFF2-40B4-BE49-F238E27FC236}">
                  <a16:creationId xmlns:a16="http://schemas.microsoft.com/office/drawing/2014/main" id="{D48B4F13-4FE4-497E-9E56-C6094DFDBB62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4F8530E4-ABFC-4FEF-97EE-7C15DA3495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7DE59B22-2689-4AA6-9FB8-0438DC06A1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737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2419FAEC-CB6B-4989-A330-5F3E7DA94A15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0815677-4A51-4B0F-8193-7C6A06B8134B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92824016-9911-42D0-852E-6D3536D0BDDA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92826F49-FB59-418B-99FA-3B0425BBEF7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B5EB73A3-50AA-4A25-BB67-3F394096C1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1DEBCC58-ECC1-49EB-A71E-0712B6DB5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649" y="104775"/>
            <a:ext cx="8229600" cy="409574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870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524E996-6BEA-4C9A-94AE-717616E8BA38}"/>
              </a:ext>
            </a:extLst>
          </p:cNvPr>
          <p:cNvGrpSpPr/>
          <p:nvPr userDrawn="1"/>
        </p:nvGrpSpPr>
        <p:grpSpPr>
          <a:xfrm>
            <a:off x="0" y="0"/>
            <a:ext cx="9144000" cy="631669"/>
            <a:chOff x="0" y="0"/>
            <a:chExt cx="9144000" cy="63166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F54037D-F764-4267-94E1-65F4F373A0C4}"/>
                </a:ext>
              </a:extLst>
            </p:cNvPr>
            <p:cNvSpPr/>
            <p:nvPr/>
          </p:nvSpPr>
          <p:spPr>
            <a:xfrm>
              <a:off x="0" y="57150"/>
              <a:ext cx="9144000" cy="5715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09790C0-62CC-41FD-A42D-007B75F9B50D}"/>
                </a:ext>
              </a:extLst>
            </p:cNvPr>
            <p:cNvCxnSpPr/>
            <p:nvPr/>
          </p:nvCxnSpPr>
          <p:spPr>
            <a:xfrm>
              <a:off x="0" y="514350"/>
              <a:ext cx="9144000" cy="0"/>
            </a:xfrm>
            <a:prstGeom prst="line">
              <a:avLst/>
            </a:prstGeom>
            <a:ln w="190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2">
              <a:extLst>
                <a:ext uri="{FF2B5EF4-FFF2-40B4-BE49-F238E27FC236}">
                  <a16:creationId xmlns:a16="http://schemas.microsoft.com/office/drawing/2014/main" id="{7AC30299-B693-476D-9370-C14A2D79995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1637" y="0"/>
              <a:ext cx="562363" cy="6316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365D35E-C6AD-4683-92EA-FAC3C22413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679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0">
            <a:extLst>
              <a:ext uri="{FF2B5EF4-FFF2-40B4-BE49-F238E27FC236}">
                <a16:creationId xmlns:a16="http://schemas.microsoft.com/office/drawing/2014/main" id="{86EF1473-E748-4873-8E6A-C02EF5CAE8BB}"/>
              </a:ext>
            </a:extLst>
          </p:cNvPr>
          <p:cNvGrpSpPr/>
          <p:nvPr userDrawn="1"/>
        </p:nvGrpSpPr>
        <p:grpSpPr>
          <a:xfrm>
            <a:off x="0" y="6458635"/>
            <a:ext cx="9144000" cy="323165"/>
            <a:chOff x="0" y="4839385"/>
            <a:chExt cx="9144000" cy="323165"/>
          </a:xfrm>
        </p:grpSpPr>
        <p:sp>
          <p:nvSpPr>
            <p:cNvPr id="17" name="Rectangle 11">
              <a:extLst>
                <a:ext uri="{FF2B5EF4-FFF2-40B4-BE49-F238E27FC236}">
                  <a16:creationId xmlns:a16="http://schemas.microsoft.com/office/drawing/2014/main" id="{60B0DA6D-8A15-419C-ADCB-626630FE929E}"/>
                </a:ext>
              </a:extLst>
            </p:cNvPr>
            <p:cNvSpPr/>
            <p:nvPr/>
          </p:nvSpPr>
          <p:spPr>
            <a:xfrm>
              <a:off x="0" y="4857750"/>
              <a:ext cx="9144000" cy="304800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8">
              <a:extLst>
                <a:ext uri="{FF2B5EF4-FFF2-40B4-BE49-F238E27FC236}">
                  <a16:creationId xmlns:a16="http://schemas.microsoft.com/office/drawing/2014/main" id="{9A4F9499-48BE-4A0A-B83D-FC2624D2CE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839385"/>
              <a:ext cx="3202287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5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Kinsus</a:t>
              </a:r>
              <a:r>
                <a:rPr 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itchFamily="34" charset="0"/>
                </a:rPr>
                <a:t> Interconnect Technology, Corp.</a:t>
              </a:r>
            </a:p>
          </p:txBody>
        </p:sp>
        <p:sp>
          <p:nvSpPr>
            <p:cNvPr id="19" name="Text Box 10">
              <a:extLst>
                <a:ext uri="{FF2B5EF4-FFF2-40B4-BE49-F238E27FC236}">
                  <a16:creationId xmlns:a16="http://schemas.microsoft.com/office/drawing/2014/main" id="{1B3F33A3-ADDE-451E-A829-FCB6B2684A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78600" y="4886325"/>
              <a:ext cx="3565400" cy="2308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Confidential / All rights reserved by </a:t>
              </a:r>
              <a:r>
                <a:rPr lang="en-US" altLang="zh-TW" sz="900" b="1" i="1" dirty="0" err="1">
                  <a:solidFill>
                    <a:schemeClr val="bg1"/>
                  </a:solidFill>
                  <a:latin typeface="Arial Narrow" pitchFamily="34" charset="0"/>
                </a:rPr>
                <a:t>Kinsus</a:t>
              </a:r>
              <a:r>
                <a:rPr lang="en-US" altLang="zh-TW" sz="900" b="1" i="1" dirty="0">
                  <a:solidFill>
                    <a:schemeClr val="bg1"/>
                  </a:solidFill>
                  <a:latin typeface="Arial Narrow" pitchFamily="34" charset="0"/>
                </a:rPr>
                <a:t> Interconnect Technology, Corp.</a:t>
              </a: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2210"/>
            <a:ext cx="8229600" cy="673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145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5200" y="6460867"/>
            <a:ext cx="2133600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CEB79C7D-1AE9-45B4-9EE6-27154E9FE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893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6" r:id="rId7"/>
    <p:sldLayoutId id="2147483657" r:id="rId8"/>
    <p:sldLayoutId id="2147483658" r:id="rId9"/>
    <p:sldLayoutId id="2147483659" r:id="rId10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0.emf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google.com.tw/url?sa=i&amp;rct=j&amp;q=&amp;esrc=s&amp;source=images&amp;cd=&amp;cad=rja&amp;uact=8&amp;ved=0ahUKEwjduNj_yMXOAhWBKJQKHR1wCm0QjRwIBw&amp;url=http://www.techrepublic.com/pictures/cracking-open-the-apple-iphone-6/&amp;psig=AFQjCNHGRXOq3iJQeoSyUSpKlt0TLtBR4A&amp;ust=1471419002546143" TargetMode="External"/><Relationship Id="rId12" Type="http://schemas.openxmlformats.org/officeDocument/2006/relationships/image" Target="../media/image9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eg"/><Relationship Id="rId11" Type="http://schemas.openxmlformats.org/officeDocument/2006/relationships/hyperlink" Target="http://www.google.com.tw/url?sa=i&amp;rct=j&amp;q=&amp;esrc=s&amp;source=images&amp;cd=&amp;cad=rja&amp;uact=8&amp;ved=0ahUKEwiQlo3lt8fOAhVFVZQKHcjRD2kQjRwIBw&amp;url=http://www.chinabaike.com/z/keji/dz/262395.html&amp;psig=AFQjCNHkj8SyMMwsSJAIloVkuSaLST1XZw&amp;ust=1471488027805133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jpeg"/><Relationship Id="rId4" Type="http://schemas.openxmlformats.org/officeDocument/2006/relationships/image" Target="../media/image4.png"/><Relationship Id="rId9" Type="http://schemas.openxmlformats.org/officeDocument/2006/relationships/hyperlink" Target="http://www.google.com.tw/url?sa=i&amp;rct=j&amp;q=&amp;esrc=s&amp;source=images&amp;cd=&amp;ved=0ahUKEwi67vm0zMXOAhWCl5QKHSjUB1wQjRwIBw&amp;url=http://www.idownloadblog.com/2015/05/07/apple-watch-s1-samsung/&amp;psig=AFQjCNE9NAdeFSOpxCvfSEnUqZjD1lxQrw&amp;ust=1471425245817559" TargetMode="External"/><Relationship Id="rId1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0.emf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google.com.tw/url?sa=i&amp;rct=j&amp;q=&amp;esrc=s&amp;source=images&amp;cd=&amp;cad=rja&amp;uact=8&amp;ved=0ahUKEwjduNj_yMXOAhWBKJQKHR1wCm0QjRwIBw&amp;url=http://www.techrepublic.com/pictures/cracking-open-the-apple-iphone-6/&amp;psig=AFQjCNHGRXOq3iJQeoSyUSpKlt0TLtBR4A&amp;ust=1471419002546143" TargetMode="External"/><Relationship Id="rId12" Type="http://schemas.openxmlformats.org/officeDocument/2006/relationships/image" Target="../media/image9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jpeg"/><Relationship Id="rId11" Type="http://schemas.openxmlformats.org/officeDocument/2006/relationships/hyperlink" Target="http://www.google.com.tw/url?sa=i&amp;rct=j&amp;q=&amp;esrc=s&amp;source=images&amp;cd=&amp;cad=rja&amp;uact=8&amp;ved=0ahUKEwiQlo3lt8fOAhVFVZQKHcjRD2kQjRwIBw&amp;url=http://www.chinabaike.com/z/keji/dz/262395.html&amp;psig=AFQjCNHkj8SyMMwsSJAIloVkuSaLST1XZw&amp;ust=1471488027805133" TargetMode="External"/><Relationship Id="rId5" Type="http://schemas.openxmlformats.org/officeDocument/2006/relationships/image" Target="../media/image5.png"/><Relationship Id="rId10" Type="http://schemas.openxmlformats.org/officeDocument/2006/relationships/image" Target="../media/image8.jpeg"/><Relationship Id="rId4" Type="http://schemas.openxmlformats.org/officeDocument/2006/relationships/image" Target="../media/image4.png"/><Relationship Id="rId9" Type="http://schemas.openxmlformats.org/officeDocument/2006/relationships/hyperlink" Target="http://www.google.com.tw/url?sa=i&amp;rct=j&amp;q=&amp;esrc=s&amp;source=images&amp;cd=&amp;ved=0ahUKEwi67vm0zMXOAhWCl5QKHSjUB1wQjRwIBw&amp;url=http://www.idownloadblog.com/2015/05/07/apple-watch-s1-samsung/&amp;psig=AFQjCNE9NAdeFSOpxCvfSEnUqZjD1lxQrw&amp;ust=1471425245817559" TargetMode="External"/><Relationship Id="rId1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pline.tv/DFN_LeadFree.html" TargetMode="External"/><Relationship Id="rId13" Type="http://schemas.openxmlformats.org/officeDocument/2006/relationships/image" Target="../media/image16.png"/><Relationship Id="rId18" Type="http://schemas.openxmlformats.org/officeDocument/2006/relationships/hyperlink" Target="http://www.topline.tv/PLCC_LeadFree.html" TargetMode="External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audio" Target="../media/media7.m4a"/><Relationship Id="rId16" Type="http://schemas.openxmlformats.org/officeDocument/2006/relationships/image" Target="../media/image19.png"/><Relationship Id="rId20" Type="http://schemas.openxmlformats.org/officeDocument/2006/relationships/image" Target="../media/image22.png"/><Relationship Id="rId1" Type="http://schemas.microsoft.com/office/2007/relationships/media" Target="../media/media7.m4a"/><Relationship Id="rId6" Type="http://schemas.openxmlformats.org/officeDocument/2006/relationships/hyperlink" Target="http://www.topline.tv/BGA_LeadFree.html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1.jpeg"/><Relationship Id="rId15" Type="http://schemas.openxmlformats.org/officeDocument/2006/relationships/image" Target="../media/image18.png"/><Relationship Id="rId10" Type="http://schemas.openxmlformats.org/officeDocument/2006/relationships/hyperlink" Target="http://www.topline.tv/DIP_LeadFree.html" TargetMode="External"/><Relationship Id="rId19" Type="http://schemas.openxmlformats.org/officeDocument/2006/relationships/image" Target="../media/image21.png"/><Relationship Id="rId4" Type="http://schemas.openxmlformats.org/officeDocument/2006/relationships/hyperlink" Target="http://www.topline.tv/TSOP_LeadFree.html" TargetMode="External"/><Relationship Id="rId9" Type="http://schemas.openxmlformats.org/officeDocument/2006/relationships/image" Target="../media/image13.jpeg"/><Relationship Id="rId14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opline.tv/DFN_LeadFree.html" TargetMode="External"/><Relationship Id="rId13" Type="http://schemas.openxmlformats.org/officeDocument/2006/relationships/image" Target="../media/image16.png"/><Relationship Id="rId18" Type="http://schemas.openxmlformats.org/officeDocument/2006/relationships/hyperlink" Target="http://www.topline.tv/PLCC_LeadFree.html" TargetMode="External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3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audio" Target="../media/media8.m4a"/><Relationship Id="rId16" Type="http://schemas.openxmlformats.org/officeDocument/2006/relationships/image" Target="../media/image19.png"/><Relationship Id="rId20" Type="http://schemas.openxmlformats.org/officeDocument/2006/relationships/image" Target="../media/image22.png"/><Relationship Id="rId1" Type="http://schemas.microsoft.com/office/2007/relationships/media" Target="../media/media8.m4a"/><Relationship Id="rId6" Type="http://schemas.openxmlformats.org/officeDocument/2006/relationships/hyperlink" Target="http://www.topline.tv/BGA_LeadFree.html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1.jpeg"/><Relationship Id="rId15" Type="http://schemas.openxmlformats.org/officeDocument/2006/relationships/image" Target="../media/image18.png"/><Relationship Id="rId10" Type="http://schemas.openxmlformats.org/officeDocument/2006/relationships/hyperlink" Target="http://www.topline.tv/DIP_LeadFree.html" TargetMode="External"/><Relationship Id="rId19" Type="http://schemas.openxmlformats.org/officeDocument/2006/relationships/image" Target="../media/image21.png"/><Relationship Id="rId4" Type="http://schemas.openxmlformats.org/officeDocument/2006/relationships/hyperlink" Target="http://www.topline.tv/TSOP_LeadFree.html" TargetMode="External"/><Relationship Id="rId9" Type="http://schemas.openxmlformats.org/officeDocument/2006/relationships/image" Target="../media/image13.jpeg"/><Relationship Id="rId14" Type="http://schemas.openxmlformats.org/officeDocument/2006/relationships/image" Target="../media/image1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jpe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://www.google.com.tw/url?sa=i&amp;rct=j&amp;q=&amp;esrc=s&amp;source=images&amp;cd=&amp;cad=rja&amp;uact=8&amp;ved=0ahUKEwis6_66yMfOAhUDKpQKHVCvBy4QjRwIBw&amp;url=http://wccftech.com/intels-chip-manufacturing-450mm-wafers-delayed-2023-due-utilization/&amp;psig=AFQjCNFdkqgJeC14WH_g_xLV1QHcJzqkAA&amp;ust=1471492802493937" TargetMode="External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jpe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hyperlink" Target="http://www.google.com.tw/url?sa=i&amp;rct=j&amp;q=&amp;esrc=s&amp;source=images&amp;cd=&amp;cad=rja&amp;uact=8&amp;ved=0ahUKEwis6_66yMfOAhUDKpQKHVCvBy4QjRwIBw&amp;url=http://wccftech.com/intels-chip-manufacturing-450mm-wafers-delayed-2023-due-utilization/&amp;psig=AFQjCNFdkqgJeC14WH_g_xLV1QHcJzqkAA&amp;ust=1471492802493937" TargetMode="External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jpeg"/><Relationship Id="rId12" Type="http://schemas.openxmlformats.org/officeDocument/2006/relationships/image" Target="../media/image3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jpeg"/><Relationship Id="rId12" Type="http://schemas.openxmlformats.org/officeDocument/2006/relationships/image" Target="../media/image3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36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37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3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3.pn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id="{DFAD1AEC-697F-4B39-B1A4-C3A96EE10C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Mar </a:t>
            </a:r>
            <a:r>
              <a:rPr lang="en-US" altLang="zh-TW" dirty="0" smtClean="0"/>
              <a:t>2024</a:t>
            </a:r>
            <a:endParaRPr lang="zh-TW" altLang="en-US" dirty="0"/>
          </a:p>
        </p:txBody>
      </p:sp>
      <p:pic>
        <p:nvPicPr>
          <p:cNvPr id="11" name="音訊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27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67"/>
    </mc:Choice>
    <mc:Fallback>
      <p:transition spd="slow" advTm="16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</a:t>
            </a:fld>
            <a:endParaRPr lang="en-US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2699792" y="3068960"/>
            <a:ext cx="47216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/>
              <a:t>IC </a:t>
            </a:r>
            <a:r>
              <a:rPr lang="zh-TW" altLang="en-US" sz="3600" dirty="0"/>
              <a:t>封裝技術</a:t>
            </a:r>
          </a:p>
          <a:p>
            <a:r>
              <a:rPr lang="en-US" altLang="zh-TW" sz="3600" dirty="0"/>
              <a:t>IC Packaging Technology</a:t>
            </a:r>
            <a:endParaRPr lang="zh-TW" altLang="en-US" sz="3600" dirty="0"/>
          </a:p>
        </p:txBody>
      </p:sp>
      <p:pic>
        <p:nvPicPr>
          <p:cNvPr id="8" name="音訊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6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46"/>
    </mc:Choice>
    <mc:Fallback>
      <p:transition spd="slow" advTm="13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電子產品構裝的各個層次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2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611560" y="980728"/>
            <a:ext cx="7650498" cy="5136182"/>
            <a:chOff x="611560" y="980728"/>
            <a:chExt cx="7650498" cy="5136182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0568" y="1772816"/>
              <a:ext cx="795328" cy="1467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1197124"/>
              <a:ext cx="2286525" cy="1079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 descr="OEM-iPhone-6S-Plus-5-5-Front-Facing-Camera-Proximity-Light-Sensor-Flex-Cabl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0888" y="1556792"/>
              <a:ext cx="1431170" cy="14311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 descr="http://tr3.cbsistatic.com/hub/i/2014/10/01/5fb7576a-839b-4322-8074-4393eeab1413/5bf7ebc46ee6e91d1dd6f60173e421df/crackingopeniphone6005.jp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197789" y="3549581"/>
              <a:ext cx="1499272" cy="927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ttp://media.idownloadblog.com/wp-content/uploads/2015/05/Apple-S1-image-003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3752" y="5499656"/>
              <a:ext cx="584272" cy="617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chinabaike.com/uploads/allimg/110211/213435O92-1.jpg">
              <a:hlinkClick r:id="rId11"/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4344" y="5159043"/>
              <a:ext cx="1233290" cy="744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向右箭號 10"/>
            <p:cNvSpPr/>
            <p:nvPr/>
          </p:nvSpPr>
          <p:spPr bwMode="auto">
            <a:xfrm rot="11376280">
              <a:off x="2963717" y="1819741"/>
              <a:ext cx="860094" cy="315581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1619672" y="98072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dirty="0"/>
                <a:t>最終組裝與測試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2554803" y="2535287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2400" dirty="0"/>
                <a:t>系統級組裝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4" name="向右箭號 13"/>
            <p:cNvSpPr/>
            <p:nvPr/>
          </p:nvSpPr>
          <p:spPr bwMode="auto">
            <a:xfrm rot="10988711">
              <a:off x="5080459" y="2160368"/>
              <a:ext cx="1846406" cy="208408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5" name="向右箭號 14"/>
            <p:cNvSpPr/>
            <p:nvPr/>
          </p:nvSpPr>
          <p:spPr bwMode="auto">
            <a:xfrm rot="13145873">
              <a:off x="4649526" y="3313140"/>
              <a:ext cx="1305877" cy="21058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6" name="向右箭號 15"/>
            <p:cNvSpPr/>
            <p:nvPr/>
          </p:nvSpPr>
          <p:spPr bwMode="auto">
            <a:xfrm rot="18798125">
              <a:off x="4733027" y="4948808"/>
              <a:ext cx="1167076" cy="218082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7" name="向右箭號 16"/>
            <p:cNvSpPr/>
            <p:nvPr/>
          </p:nvSpPr>
          <p:spPr bwMode="auto">
            <a:xfrm rot="20407283">
              <a:off x="3069856" y="4790775"/>
              <a:ext cx="2129426" cy="208987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947643" y="4613066"/>
              <a:ext cx="955711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en-US" altLang="zh-TW" sz="2000" dirty="0">
                  <a:solidFill>
                    <a:srgbClr val="FF0000"/>
                  </a:solidFill>
                </a:rPr>
                <a:t>IC </a:t>
              </a:r>
              <a:r>
                <a:rPr lang="zh-TW" altLang="en-US" sz="2000" dirty="0">
                  <a:solidFill>
                    <a:srgbClr val="FF0000"/>
                  </a:solidFill>
                </a:rPr>
                <a:t>封裝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499992" y="4941168"/>
              <a:ext cx="1980029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000" dirty="0">
                  <a:solidFill>
                    <a:srgbClr val="FF0000"/>
                  </a:solidFill>
                </a:rPr>
                <a:t>系統級封裝模組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184894" y="3316922"/>
              <a:ext cx="1210588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000" dirty="0">
                  <a:solidFill>
                    <a:srgbClr val="FF0000"/>
                  </a:solidFill>
                </a:rPr>
                <a:t>硬板組裝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5652120" y="1772816"/>
              <a:ext cx="1210588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000" dirty="0">
                  <a:solidFill>
                    <a:srgbClr val="FF0000"/>
                  </a:solidFill>
                </a:rPr>
                <a:t>軟板模組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2" name="向右箭號 21"/>
            <p:cNvSpPr/>
            <p:nvPr/>
          </p:nvSpPr>
          <p:spPr bwMode="auto">
            <a:xfrm rot="14629759">
              <a:off x="6233212" y="4769065"/>
              <a:ext cx="701560" cy="19635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6611709" y="4698883"/>
              <a:ext cx="1164101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en-US" altLang="zh-TW" sz="2000" dirty="0">
                  <a:solidFill>
                    <a:srgbClr val="FF0000"/>
                  </a:solidFill>
                </a:rPr>
                <a:t>PCB </a:t>
              </a:r>
              <a:r>
                <a:rPr lang="zh-TW" altLang="en-US" sz="2000" dirty="0">
                  <a:solidFill>
                    <a:srgbClr val="FF0000"/>
                  </a:solidFill>
                </a:rPr>
                <a:t>空板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5301208"/>
              <a:ext cx="676475" cy="763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8" name="音訊 2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91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871"/>
    </mc:Choice>
    <mc:Fallback>
      <p:transition spd="slow" advTm="38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L</a:t>
            </a:r>
            <a:r>
              <a:rPr lang="en-US" altLang="zh-TW" dirty="0" smtClean="0"/>
              <a:t>evels of Assembly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3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611560" y="980728"/>
            <a:ext cx="7650498" cy="5136182"/>
            <a:chOff x="611560" y="980728"/>
            <a:chExt cx="7650498" cy="5136182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0568" y="1772816"/>
              <a:ext cx="795328" cy="1467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1197124"/>
              <a:ext cx="2286525" cy="1079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6" descr="OEM-iPhone-6S-Plus-5-5-Front-Facing-Camera-Proximity-Light-Sensor-Flex-Cabl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0888" y="1556792"/>
              <a:ext cx="1431170" cy="14311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8" descr="http://tr3.cbsistatic.com/hub/i/2014/10/01/5fb7576a-839b-4322-8074-4393eeab1413/5bf7ebc46ee6e91d1dd6f60173e421df/crackingopeniphone6005.jp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 flipV="1">
              <a:off x="5197789" y="3549581"/>
              <a:ext cx="1499272" cy="927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0" descr="http://media.idownloadblog.com/wp-content/uploads/2015/05/Apple-S1-image-003.jpg">
              <a:hlinkClick r:id="rId9"/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03752" y="5499656"/>
              <a:ext cx="584272" cy="617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chinabaike.com/uploads/allimg/110211/213435O92-1.jpg">
              <a:hlinkClick r:id="rId11"/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4344" y="5159043"/>
              <a:ext cx="1233290" cy="7443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向右箭號 10"/>
            <p:cNvSpPr/>
            <p:nvPr/>
          </p:nvSpPr>
          <p:spPr bwMode="auto">
            <a:xfrm rot="11376280">
              <a:off x="2963717" y="1819741"/>
              <a:ext cx="860094" cy="315581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1619672" y="980728"/>
              <a:ext cx="26216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400" dirty="0" smtClean="0">
                  <a:latin typeface="Calibri" panose="020F0502020204030204" pitchFamily="34" charset="0"/>
                </a:rPr>
                <a:t>FATP for end device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2554803" y="2535287"/>
              <a:ext cx="17264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400" dirty="0" smtClean="0">
                  <a:latin typeface="Calibri" panose="020F0502020204030204" pitchFamily="34" charset="0"/>
                </a:rPr>
                <a:t>System level</a:t>
              </a:r>
              <a:endParaRPr lang="zh-TW" altLang="en-US" sz="2400" dirty="0">
                <a:latin typeface="Calibri" panose="020F0502020204030204" pitchFamily="34" charset="0"/>
              </a:endParaRPr>
            </a:p>
          </p:txBody>
        </p:sp>
        <p:sp>
          <p:nvSpPr>
            <p:cNvPr id="14" name="向右箭號 13"/>
            <p:cNvSpPr/>
            <p:nvPr/>
          </p:nvSpPr>
          <p:spPr bwMode="auto">
            <a:xfrm rot="10988711">
              <a:off x="5080459" y="2160368"/>
              <a:ext cx="1846406" cy="208408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5" name="向右箭號 14"/>
            <p:cNvSpPr/>
            <p:nvPr/>
          </p:nvSpPr>
          <p:spPr bwMode="auto">
            <a:xfrm rot="13145873">
              <a:off x="4649526" y="3313140"/>
              <a:ext cx="1305877" cy="21058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6" name="向右箭號 15"/>
            <p:cNvSpPr/>
            <p:nvPr/>
          </p:nvSpPr>
          <p:spPr bwMode="auto">
            <a:xfrm rot="18798125">
              <a:off x="4733027" y="4948808"/>
              <a:ext cx="1167076" cy="218082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7" name="向右箭號 16"/>
            <p:cNvSpPr/>
            <p:nvPr/>
          </p:nvSpPr>
          <p:spPr bwMode="auto">
            <a:xfrm rot="20407283">
              <a:off x="3069856" y="4790775"/>
              <a:ext cx="2129426" cy="208987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947643" y="4613066"/>
              <a:ext cx="1480341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 packaging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788024" y="4941168"/>
              <a:ext cx="1521570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Module (</a:t>
              </a:r>
              <a:r>
                <a:rPr kumimoji="0" lang="en-US" altLang="zh-TW" sz="20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SiP</a:t>
              </a: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)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5184894" y="3316922"/>
              <a:ext cx="1619354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PCB assembly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5652120" y="1772816"/>
              <a:ext cx="1737976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FPCB assembly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2" name="向右箭號 21"/>
            <p:cNvSpPr/>
            <p:nvPr/>
          </p:nvSpPr>
          <p:spPr bwMode="auto">
            <a:xfrm rot="14629759">
              <a:off x="6233212" y="4769065"/>
              <a:ext cx="701560" cy="196350"/>
            </a:xfrm>
            <a:prstGeom prst="rightArrow">
              <a:avLst>
                <a:gd name="adj1" fmla="val 50000"/>
                <a:gd name="adj2" fmla="val 123487"/>
              </a:avLst>
            </a:prstGeom>
            <a:solidFill>
              <a:srgbClr val="AAE2CA">
                <a:lumMod val="40000"/>
                <a:lumOff val="60000"/>
              </a:srgbClr>
            </a:solidFill>
            <a:ln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50800" dir="5400000" algn="ctr" rotWithShape="0">
                <a:srgbClr val="AAE2CA">
                  <a:lumMod val="50000"/>
                </a:srgbClr>
              </a:outerShdw>
            </a:effectLst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6611709" y="4698883"/>
              <a:ext cx="1128643" cy="400110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Bare PCB</a:t>
              </a:r>
              <a:endParaRPr kumimoji="0" lang="zh-TW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5301208"/>
              <a:ext cx="676475" cy="763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8" name="音訊 2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8"/>
    </mc:Choice>
    <mc:Fallback>
      <p:transition spd="slow" advTm="1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電子產品的組裝結構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4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971600" y="1988840"/>
            <a:ext cx="7057975" cy="3080688"/>
            <a:chOff x="971600" y="2463279"/>
            <a:chExt cx="7057975" cy="3080688"/>
          </a:xfrm>
        </p:grpSpPr>
        <p:grpSp>
          <p:nvGrpSpPr>
            <p:cNvPr id="6" name="群組 5"/>
            <p:cNvGrpSpPr/>
            <p:nvPr/>
          </p:nvGrpSpPr>
          <p:grpSpPr>
            <a:xfrm>
              <a:off x="971600" y="2924944"/>
              <a:ext cx="7057975" cy="2134317"/>
              <a:chOff x="971600" y="3454923"/>
              <a:chExt cx="7057975" cy="2134317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971600" y="4005064"/>
                <a:ext cx="6480720" cy="216024"/>
              </a:xfrm>
              <a:prstGeom prst="rect">
                <a:avLst/>
              </a:prstGeom>
              <a:solidFill>
                <a:srgbClr val="00B050"/>
              </a:solidFill>
              <a:ln w="254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grpSp>
            <p:nvGrpSpPr>
              <p:cNvPr id="17" name="群組 16"/>
              <p:cNvGrpSpPr/>
              <p:nvPr/>
            </p:nvGrpSpPr>
            <p:grpSpPr>
              <a:xfrm>
                <a:off x="1259632" y="3573016"/>
                <a:ext cx="1152128" cy="360040"/>
                <a:chOff x="1259632" y="3573016"/>
                <a:chExt cx="1152128" cy="360040"/>
              </a:xfrm>
            </p:grpSpPr>
            <p:sp>
              <p:nvSpPr>
                <p:cNvPr id="70" name="橢圓 69"/>
                <p:cNvSpPr/>
                <p:nvPr/>
              </p:nvSpPr>
              <p:spPr>
                <a:xfrm>
                  <a:off x="133164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1" name="橢圓 70"/>
                <p:cNvSpPr/>
                <p:nvPr/>
              </p:nvSpPr>
              <p:spPr>
                <a:xfrm>
                  <a:off x="161967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2" name="橢圓 71"/>
                <p:cNvSpPr/>
                <p:nvPr/>
              </p:nvSpPr>
              <p:spPr>
                <a:xfrm>
                  <a:off x="190770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3" name="橢圓 72"/>
                <p:cNvSpPr/>
                <p:nvPr/>
              </p:nvSpPr>
              <p:spPr>
                <a:xfrm>
                  <a:off x="219573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1259632" y="3789040"/>
                  <a:ext cx="1152128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5" name="矩形 74"/>
                <p:cNvSpPr/>
                <p:nvPr/>
              </p:nvSpPr>
              <p:spPr>
                <a:xfrm>
                  <a:off x="1403648" y="3645024"/>
                  <a:ext cx="864096" cy="72008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25400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6" name="梯形 75"/>
                <p:cNvSpPr/>
                <p:nvPr/>
              </p:nvSpPr>
              <p:spPr>
                <a:xfrm>
                  <a:off x="1259632" y="3573016"/>
                  <a:ext cx="1152128" cy="216024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18" name="群組 17"/>
              <p:cNvGrpSpPr/>
              <p:nvPr/>
            </p:nvGrpSpPr>
            <p:grpSpPr>
              <a:xfrm>
                <a:off x="5652120" y="3771038"/>
                <a:ext cx="448050" cy="108012"/>
                <a:chOff x="4716016" y="1988840"/>
                <a:chExt cx="648072" cy="216024"/>
              </a:xfrm>
            </p:grpSpPr>
            <p:sp>
              <p:nvSpPr>
                <p:cNvPr id="67" name="矩形 66"/>
                <p:cNvSpPr/>
                <p:nvPr/>
              </p:nvSpPr>
              <p:spPr>
                <a:xfrm>
                  <a:off x="4860032" y="1988840"/>
                  <a:ext cx="504056" cy="216024"/>
                </a:xfrm>
                <a:prstGeom prst="rect">
                  <a:avLst/>
                </a:prstGeom>
                <a:solidFill>
                  <a:srgbClr val="9BBB59"/>
                </a:solidFill>
                <a:ln w="25400" cap="flat" cmpd="sng" algn="ctr">
                  <a:solidFill>
                    <a:srgbClr val="9BBB59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68" name="矩形 67"/>
                <p:cNvSpPr/>
                <p:nvPr/>
              </p:nvSpPr>
              <p:spPr>
                <a:xfrm>
                  <a:off x="4716016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69" name="矩形 68"/>
                <p:cNvSpPr/>
                <p:nvPr/>
              </p:nvSpPr>
              <p:spPr>
                <a:xfrm>
                  <a:off x="5220072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19" name="群組 18"/>
              <p:cNvGrpSpPr/>
              <p:nvPr/>
            </p:nvGrpSpPr>
            <p:grpSpPr>
              <a:xfrm>
                <a:off x="2627784" y="3454923"/>
                <a:ext cx="2736304" cy="478133"/>
                <a:chOff x="2627784" y="3454923"/>
                <a:chExt cx="2736304" cy="478133"/>
              </a:xfrm>
            </p:grpSpPr>
            <p:sp>
              <p:nvSpPr>
                <p:cNvPr id="39" name="橢圓 38"/>
                <p:cNvSpPr/>
                <p:nvPr/>
              </p:nvSpPr>
              <p:spPr>
                <a:xfrm>
                  <a:off x="277180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0" name="橢圓 39"/>
                <p:cNvSpPr/>
                <p:nvPr/>
              </p:nvSpPr>
              <p:spPr>
                <a:xfrm>
                  <a:off x="305983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1" name="橢圓 40"/>
                <p:cNvSpPr/>
                <p:nvPr/>
              </p:nvSpPr>
              <p:spPr>
                <a:xfrm>
                  <a:off x="334786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2" name="橢圓 41"/>
                <p:cNvSpPr/>
                <p:nvPr/>
              </p:nvSpPr>
              <p:spPr>
                <a:xfrm>
                  <a:off x="363589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3" name="橢圓 42"/>
                <p:cNvSpPr/>
                <p:nvPr/>
              </p:nvSpPr>
              <p:spPr>
                <a:xfrm>
                  <a:off x="3923928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4" name="橢圓 43"/>
                <p:cNvSpPr/>
                <p:nvPr/>
              </p:nvSpPr>
              <p:spPr>
                <a:xfrm>
                  <a:off x="421196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5" name="橢圓 44"/>
                <p:cNvSpPr/>
                <p:nvPr/>
              </p:nvSpPr>
              <p:spPr>
                <a:xfrm>
                  <a:off x="449999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6" name="橢圓 45"/>
                <p:cNvSpPr/>
                <p:nvPr/>
              </p:nvSpPr>
              <p:spPr>
                <a:xfrm>
                  <a:off x="478802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7" name="橢圓 46"/>
                <p:cNvSpPr/>
                <p:nvPr/>
              </p:nvSpPr>
              <p:spPr>
                <a:xfrm>
                  <a:off x="507605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8" name="矩形 47"/>
                <p:cNvSpPr/>
                <p:nvPr/>
              </p:nvSpPr>
              <p:spPr>
                <a:xfrm>
                  <a:off x="2627784" y="3789040"/>
                  <a:ext cx="2736304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grpSp>
              <p:nvGrpSpPr>
                <p:cNvPr id="49" name="群組 48"/>
                <p:cNvGrpSpPr/>
                <p:nvPr/>
              </p:nvGrpSpPr>
              <p:grpSpPr>
                <a:xfrm>
                  <a:off x="2771800" y="3501008"/>
                  <a:ext cx="864096" cy="230426"/>
                  <a:chOff x="1259632" y="3573016"/>
                  <a:chExt cx="1152128" cy="360040"/>
                </a:xfrm>
              </p:grpSpPr>
              <p:sp>
                <p:nvSpPr>
                  <p:cNvPr id="60" name="橢圓 59"/>
                  <p:cNvSpPr/>
                  <p:nvPr/>
                </p:nvSpPr>
                <p:spPr>
                  <a:xfrm>
                    <a:off x="1331640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1" name="橢圓 60"/>
                  <p:cNvSpPr/>
                  <p:nvPr/>
                </p:nvSpPr>
                <p:spPr>
                  <a:xfrm>
                    <a:off x="1619672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2" name="橢圓 61"/>
                  <p:cNvSpPr/>
                  <p:nvPr/>
                </p:nvSpPr>
                <p:spPr>
                  <a:xfrm>
                    <a:off x="1907704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3" name="橢圓 62"/>
                  <p:cNvSpPr/>
                  <p:nvPr/>
                </p:nvSpPr>
                <p:spPr>
                  <a:xfrm>
                    <a:off x="2195736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4" name="矩形 63"/>
                  <p:cNvSpPr/>
                  <p:nvPr/>
                </p:nvSpPr>
                <p:spPr>
                  <a:xfrm>
                    <a:off x="1259632" y="3789040"/>
                    <a:ext cx="1152128" cy="72008"/>
                  </a:xfrm>
                  <a:prstGeom prst="rect">
                    <a:avLst/>
                  </a:prstGeom>
                  <a:solidFill>
                    <a:srgbClr val="9BBB59">
                      <a:lumMod val="50000"/>
                    </a:srgbClr>
                  </a:solidFill>
                  <a:ln w="25400" cap="flat" cmpd="sng" algn="ctr">
                    <a:solidFill>
                      <a:srgbClr val="9BBB59">
                        <a:lumMod val="50000"/>
                      </a:srgb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5" name="矩形 64"/>
                  <p:cNvSpPr/>
                  <p:nvPr/>
                </p:nvSpPr>
                <p:spPr>
                  <a:xfrm>
                    <a:off x="1403648" y="3645024"/>
                    <a:ext cx="864096" cy="72008"/>
                  </a:xfrm>
                  <a:prstGeom prst="rect">
                    <a:avLst/>
                  </a:prstGeom>
                  <a:solidFill>
                    <a:sysClr val="window" lastClr="FFFFFF">
                      <a:lumMod val="85000"/>
                    </a:sysClr>
                  </a:solidFill>
                  <a:ln w="25400" cap="flat" cmpd="sng" algn="ctr">
                    <a:solidFill>
                      <a:sysClr val="window" lastClr="FFFFFF">
                        <a:lumMod val="85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6" name="梯形 65"/>
                  <p:cNvSpPr/>
                  <p:nvPr/>
                </p:nvSpPr>
                <p:spPr>
                  <a:xfrm>
                    <a:off x="1259632" y="3573016"/>
                    <a:ext cx="1152128" cy="216024"/>
                  </a:xfrm>
                  <a:prstGeom prst="trapezoid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grpSp>
              <p:nvGrpSpPr>
                <p:cNvPr id="50" name="群組 49"/>
                <p:cNvGrpSpPr/>
                <p:nvPr/>
              </p:nvGrpSpPr>
              <p:grpSpPr>
                <a:xfrm>
                  <a:off x="3776404" y="3590298"/>
                  <a:ext cx="648072" cy="144016"/>
                  <a:chOff x="4211960" y="2780928"/>
                  <a:chExt cx="720080" cy="216024"/>
                </a:xfrm>
              </p:grpSpPr>
              <p:sp>
                <p:nvSpPr>
                  <p:cNvPr id="56" name="橢圓 55"/>
                  <p:cNvSpPr/>
                  <p:nvPr/>
                </p:nvSpPr>
                <p:spPr>
                  <a:xfrm>
                    <a:off x="4282827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7" name="橢圓 56"/>
                  <p:cNvSpPr/>
                  <p:nvPr/>
                </p:nvSpPr>
                <p:spPr>
                  <a:xfrm>
                    <a:off x="4499992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8" name="橢圓 57"/>
                  <p:cNvSpPr/>
                  <p:nvPr/>
                </p:nvSpPr>
                <p:spPr>
                  <a:xfrm>
                    <a:off x="4716016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9" name="矩形 58"/>
                  <p:cNvSpPr/>
                  <p:nvPr/>
                </p:nvSpPr>
                <p:spPr>
                  <a:xfrm>
                    <a:off x="4211960" y="2780928"/>
                    <a:ext cx="720080" cy="144016"/>
                  </a:xfrm>
                  <a:prstGeom prst="rect">
                    <a:avLst/>
                  </a:prstGeom>
                  <a:solidFill>
                    <a:sysClr val="window" lastClr="FFFFFF">
                      <a:lumMod val="85000"/>
                    </a:sysClr>
                  </a:solidFill>
                  <a:ln w="25400" cap="flat" cmpd="sng" algn="ctr">
                    <a:solidFill>
                      <a:sysClr val="window" lastClr="FFFFFF">
                        <a:lumMod val="85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grpSp>
              <p:nvGrpSpPr>
                <p:cNvPr id="51" name="群組 50"/>
                <p:cNvGrpSpPr/>
                <p:nvPr/>
              </p:nvGrpSpPr>
              <p:grpSpPr>
                <a:xfrm>
                  <a:off x="4644008" y="3609020"/>
                  <a:ext cx="448050" cy="108012"/>
                  <a:chOff x="4716016" y="1988840"/>
                  <a:chExt cx="648072" cy="216024"/>
                </a:xfrm>
              </p:grpSpPr>
              <p:sp>
                <p:nvSpPr>
                  <p:cNvPr id="53" name="矩形 52"/>
                  <p:cNvSpPr/>
                  <p:nvPr/>
                </p:nvSpPr>
                <p:spPr>
                  <a:xfrm>
                    <a:off x="4860032" y="1988840"/>
                    <a:ext cx="504056" cy="216024"/>
                  </a:xfrm>
                  <a:prstGeom prst="rect">
                    <a:avLst/>
                  </a:prstGeom>
                  <a:solidFill>
                    <a:srgbClr val="9BBB59"/>
                  </a:solidFill>
                  <a:ln w="25400" cap="flat" cmpd="sng" algn="ctr">
                    <a:solidFill>
                      <a:srgbClr val="9BBB59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4" name="矩形 53"/>
                  <p:cNvSpPr/>
                  <p:nvPr/>
                </p:nvSpPr>
                <p:spPr>
                  <a:xfrm>
                    <a:off x="4716016" y="1988840"/>
                    <a:ext cx="144016" cy="216024"/>
                  </a:xfrm>
                  <a:prstGeom prst="rect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5" name="矩形 54"/>
                  <p:cNvSpPr/>
                  <p:nvPr/>
                </p:nvSpPr>
                <p:spPr>
                  <a:xfrm>
                    <a:off x="5220072" y="1988840"/>
                    <a:ext cx="144016" cy="216024"/>
                  </a:xfrm>
                  <a:prstGeom prst="rect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sp>
              <p:nvSpPr>
                <p:cNvPr id="52" name="梯形 51"/>
                <p:cNvSpPr/>
                <p:nvPr/>
              </p:nvSpPr>
              <p:spPr>
                <a:xfrm>
                  <a:off x="2627784" y="3454923"/>
                  <a:ext cx="2736304" cy="334117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sp>
            <p:nvSpPr>
              <p:cNvPr id="20" name="手繪多邊形 19"/>
              <p:cNvSpPr/>
              <p:nvPr/>
            </p:nvSpPr>
            <p:spPr>
              <a:xfrm>
                <a:off x="2276475" y="3846165"/>
                <a:ext cx="5753100" cy="1743075"/>
              </a:xfrm>
              <a:custGeom>
                <a:avLst/>
                <a:gdLst>
                  <a:gd name="connsiteX0" fmla="*/ 4705350 w 5753100"/>
                  <a:gd name="connsiteY0" fmla="*/ 28575 h 1743075"/>
                  <a:gd name="connsiteX1" fmla="*/ 4943475 w 5753100"/>
                  <a:gd name="connsiteY1" fmla="*/ 0 h 1743075"/>
                  <a:gd name="connsiteX2" fmla="*/ 5191125 w 5753100"/>
                  <a:gd name="connsiteY2" fmla="*/ 9525 h 1743075"/>
                  <a:gd name="connsiteX3" fmla="*/ 5267325 w 5753100"/>
                  <a:gd name="connsiteY3" fmla="*/ 28575 h 1743075"/>
                  <a:gd name="connsiteX4" fmla="*/ 5305425 w 5753100"/>
                  <a:gd name="connsiteY4" fmla="*/ 38100 h 1743075"/>
                  <a:gd name="connsiteX5" fmla="*/ 5372100 w 5753100"/>
                  <a:gd name="connsiteY5" fmla="*/ 47625 h 1743075"/>
                  <a:gd name="connsiteX6" fmla="*/ 5410200 w 5753100"/>
                  <a:gd name="connsiteY6" fmla="*/ 57150 h 1743075"/>
                  <a:gd name="connsiteX7" fmla="*/ 5457825 w 5753100"/>
                  <a:gd name="connsiteY7" fmla="*/ 66675 h 1743075"/>
                  <a:gd name="connsiteX8" fmla="*/ 5514975 w 5753100"/>
                  <a:gd name="connsiteY8" fmla="*/ 95250 h 1743075"/>
                  <a:gd name="connsiteX9" fmla="*/ 5543550 w 5753100"/>
                  <a:gd name="connsiteY9" fmla="*/ 104775 h 1743075"/>
                  <a:gd name="connsiteX10" fmla="*/ 5572125 w 5753100"/>
                  <a:gd name="connsiteY10" fmla="*/ 133350 h 1743075"/>
                  <a:gd name="connsiteX11" fmla="*/ 5629275 w 5753100"/>
                  <a:gd name="connsiteY11" fmla="*/ 152400 h 1743075"/>
                  <a:gd name="connsiteX12" fmla="*/ 5657850 w 5753100"/>
                  <a:gd name="connsiteY12" fmla="*/ 209550 h 1743075"/>
                  <a:gd name="connsiteX13" fmla="*/ 5686425 w 5753100"/>
                  <a:gd name="connsiteY13" fmla="*/ 228600 h 1743075"/>
                  <a:gd name="connsiteX14" fmla="*/ 5715000 w 5753100"/>
                  <a:gd name="connsiteY14" fmla="*/ 314325 h 1743075"/>
                  <a:gd name="connsiteX15" fmla="*/ 5734050 w 5753100"/>
                  <a:gd name="connsiteY15" fmla="*/ 400050 h 1743075"/>
                  <a:gd name="connsiteX16" fmla="*/ 5753100 w 5753100"/>
                  <a:gd name="connsiteY16" fmla="*/ 495300 h 1743075"/>
                  <a:gd name="connsiteX17" fmla="*/ 5743575 w 5753100"/>
                  <a:gd name="connsiteY17" fmla="*/ 695325 h 1743075"/>
                  <a:gd name="connsiteX18" fmla="*/ 5724525 w 5753100"/>
                  <a:gd name="connsiteY18" fmla="*/ 733425 h 1743075"/>
                  <a:gd name="connsiteX19" fmla="*/ 5715000 w 5753100"/>
                  <a:gd name="connsiteY19" fmla="*/ 762000 h 1743075"/>
                  <a:gd name="connsiteX20" fmla="*/ 5686425 w 5753100"/>
                  <a:gd name="connsiteY20" fmla="*/ 857250 h 1743075"/>
                  <a:gd name="connsiteX21" fmla="*/ 5648325 w 5753100"/>
                  <a:gd name="connsiteY21" fmla="*/ 952500 h 1743075"/>
                  <a:gd name="connsiteX22" fmla="*/ 5619750 w 5753100"/>
                  <a:gd name="connsiteY22" fmla="*/ 1009650 h 1743075"/>
                  <a:gd name="connsiteX23" fmla="*/ 5600700 w 5753100"/>
                  <a:gd name="connsiteY23" fmla="*/ 1095375 h 1743075"/>
                  <a:gd name="connsiteX24" fmla="*/ 5581650 w 5753100"/>
                  <a:gd name="connsiteY24" fmla="*/ 1123950 h 1743075"/>
                  <a:gd name="connsiteX25" fmla="*/ 5495925 w 5753100"/>
                  <a:gd name="connsiteY25" fmla="*/ 1219200 h 1743075"/>
                  <a:gd name="connsiteX26" fmla="*/ 5467350 w 5753100"/>
                  <a:gd name="connsiteY26" fmla="*/ 1238250 h 1743075"/>
                  <a:gd name="connsiteX27" fmla="*/ 5429250 w 5753100"/>
                  <a:gd name="connsiteY27" fmla="*/ 1257300 h 1743075"/>
                  <a:gd name="connsiteX28" fmla="*/ 5362575 w 5753100"/>
                  <a:gd name="connsiteY28" fmla="*/ 1314450 h 1743075"/>
                  <a:gd name="connsiteX29" fmla="*/ 5324475 w 5753100"/>
                  <a:gd name="connsiteY29" fmla="*/ 1323975 h 1743075"/>
                  <a:gd name="connsiteX30" fmla="*/ 5276850 w 5753100"/>
                  <a:gd name="connsiteY30" fmla="*/ 1343025 h 1743075"/>
                  <a:gd name="connsiteX31" fmla="*/ 5238750 w 5753100"/>
                  <a:gd name="connsiteY31" fmla="*/ 1352550 h 1743075"/>
                  <a:gd name="connsiteX32" fmla="*/ 5181600 w 5753100"/>
                  <a:gd name="connsiteY32" fmla="*/ 1371600 h 1743075"/>
                  <a:gd name="connsiteX33" fmla="*/ 5153025 w 5753100"/>
                  <a:gd name="connsiteY33" fmla="*/ 1381125 h 1743075"/>
                  <a:gd name="connsiteX34" fmla="*/ 5076825 w 5753100"/>
                  <a:gd name="connsiteY34" fmla="*/ 1428750 h 1743075"/>
                  <a:gd name="connsiteX35" fmla="*/ 5048250 w 5753100"/>
                  <a:gd name="connsiteY35" fmla="*/ 1447800 h 1743075"/>
                  <a:gd name="connsiteX36" fmla="*/ 5019675 w 5753100"/>
                  <a:gd name="connsiteY36" fmla="*/ 1457325 h 1743075"/>
                  <a:gd name="connsiteX37" fmla="*/ 4972050 w 5753100"/>
                  <a:gd name="connsiteY37" fmla="*/ 1476375 h 1743075"/>
                  <a:gd name="connsiteX38" fmla="*/ 4933950 w 5753100"/>
                  <a:gd name="connsiteY38" fmla="*/ 1485900 h 1743075"/>
                  <a:gd name="connsiteX39" fmla="*/ 4895850 w 5753100"/>
                  <a:gd name="connsiteY39" fmla="*/ 1504950 h 1743075"/>
                  <a:gd name="connsiteX40" fmla="*/ 4791075 w 5753100"/>
                  <a:gd name="connsiteY40" fmla="*/ 1543050 h 1743075"/>
                  <a:gd name="connsiteX41" fmla="*/ 4762500 w 5753100"/>
                  <a:gd name="connsiteY41" fmla="*/ 1562100 h 1743075"/>
                  <a:gd name="connsiteX42" fmla="*/ 4705350 w 5753100"/>
                  <a:gd name="connsiteY42" fmla="*/ 1571625 h 1743075"/>
                  <a:gd name="connsiteX43" fmla="*/ 4667250 w 5753100"/>
                  <a:gd name="connsiteY43" fmla="*/ 1590675 h 1743075"/>
                  <a:gd name="connsiteX44" fmla="*/ 4638675 w 5753100"/>
                  <a:gd name="connsiteY44" fmla="*/ 1609725 h 1743075"/>
                  <a:gd name="connsiteX45" fmla="*/ 4524375 w 5753100"/>
                  <a:gd name="connsiteY45" fmla="*/ 1628775 h 1743075"/>
                  <a:gd name="connsiteX46" fmla="*/ 4495800 w 5753100"/>
                  <a:gd name="connsiteY46" fmla="*/ 1647825 h 1743075"/>
                  <a:gd name="connsiteX47" fmla="*/ 4429125 w 5753100"/>
                  <a:gd name="connsiteY47" fmla="*/ 1657350 h 1743075"/>
                  <a:gd name="connsiteX48" fmla="*/ 4381500 w 5753100"/>
                  <a:gd name="connsiteY48" fmla="*/ 1666875 h 1743075"/>
                  <a:gd name="connsiteX49" fmla="*/ 4133850 w 5753100"/>
                  <a:gd name="connsiteY49" fmla="*/ 1704975 h 1743075"/>
                  <a:gd name="connsiteX50" fmla="*/ 4086225 w 5753100"/>
                  <a:gd name="connsiteY50" fmla="*/ 1714500 h 1743075"/>
                  <a:gd name="connsiteX51" fmla="*/ 3962400 w 5753100"/>
                  <a:gd name="connsiteY51" fmla="*/ 1724025 h 1743075"/>
                  <a:gd name="connsiteX52" fmla="*/ 3905250 w 5753100"/>
                  <a:gd name="connsiteY52" fmla="*/ 1733550 h 1743075"/>
                  <a:gd name="connsiteX53" fmla="*/ 3867150 w 5753100"/>
                  <a:gd name="connsiteY53" fmla="*/ 1743075 h 1743075"/>
                  <a:gd name="connsiteX54" fmla="*/ 1562100 w 5753100"/>
                  <a:gd name="connsiteY54" fmla="*/ 1733550 h 1743075"/>
                  <a:gd name="connsiteX55" fmla="*/ 1447800 w 5753100"/>
                  <a:gd name="connsiteY55" fmla="*/ 1714500 h 1743075"/>
                  <a:gd name="connsiteX56" fmla="*/ 1333500 w 5753100"/>
                  <a:gd name="connsiteY56" fmla="*/ 1695450 h 1743075"/>
                  <a:gd name="connsiteX57" fmla="*/ 1228725 w 5753100"/>
                  <a:gd name="connsiteY57" fmla="*/ 1685925 h 1743075"/>
                  <a:gd name="connsiteX58" fmla="*/ 952500 w 5753100"/>
                  <a:gd name="connsiteY58" fmla="*/ 1647825 h 1743075"/>
                  <a:gd name="connsiteX59" fmla="*/ 0 w 5753100"/>
                  <a:gd name="connsiteY59" fmla="*/ 1647825 h 1743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</a:cxnLst>
                <a:rect l="l" t="t" r="r" b="b"/>
                <a:pathLst>
                  <a:path w="5753100" h="1743075">
                    <a:moveTo>
                      <a:pt x="4705350" y="28575"/>
                    </a:moveTo>
                    <a:cubicBezTo>
                      <a:pt x="4860484" y="2719"/>
                      <a:pt x="4781138" y="12487"/>
                      <a:pt x="4943475" y="0"/>
                    </a:cubicBezTo>
                    <a:cubicBezTo>
                      <a:pt x="5026025" y="3175"/>
                      <a:pt x="5108685" y="4206"/>
                      <a:pt x="5191125" y="9525"/>
                    </a:cubicBezTo>
                    <a:cubicBezTo>
                      <a:pt x="5228645" y="11946"/>
                      <a:pt x="5235764" y="19558"/>
                      <a:pt x="5267325" y="28575"/>
                    </a:cubicBezTo>
                    <a:cubicBezTo>
                      <a:pt x="5279912" y="32171"/>
                      <a:pt x="5292545" y="35758"/>
                      <a:pt x="5305425" y="38100"/>
                    </a:cubicBezTo>
                    <a:cubicBezTo>
                      <a:pt x="5327514" y="42116"/>
                      <a:pt x="5350011" y="43609"/>
                      <a:pt x="5372100" y="47625"/>
                    </a:cubicBezTo>
                    <a:cubicBezTo>
                      <a:pt x="5384980" y="49967"/>
                      <a:pt x="5397421" y="54310"/>
                      <a:pt x="5410200" y="57150"/>
                    </a:cubicBezTo>
                    <a:cubicBezTo>
                      <a:pt x="5426004" y="60662"/>
                      <a:pt x="5442119" y="62748"/>
                      <a:pt x="5457825" y="66675"/>
                    </a:cubicBezTo>
                    <a:cubicBezTo>
                      <a:pt x="5505708" y="78646"/>
                      <a:pt x="5468414" y="71970"/>
                      <a:pt x="5514975" y="95250"/>
                    </a:cubicBezTo>
                    <a:cubicBezTo>
                      <a:pt x="5523955" y="99740"/>
                      <a:pt x="5534025" y="101600"/>
                      <a:pt x="5543550" y="104775"/>
                    </a:cubicBezTo>
                    <a:cubicBezTo>
                      <a:pt x="5553075" y="114300"/>
                      <a:pt x="5560350" y="126808"/>
                      <a:pt x="5572125" y="133350"/>
                    </a:cubicBezTo>
                    <a:cubicBezTo>
                      <a:pt x="5589678" y="143102"/>
                      <a:pt x="5629275" y="152400"/>
                      <a:pt x="5629275" y="152400"/>
                    </a:cubicBezTo>
                    <a:cubicBezTo>
                      <a:pt x="5637022" y="175641"/>
                      <a:pt x="5639386" y="191086"/>
                      <a:pt x="5657850" y="209550"/>
                    </a:cubicBezTo>
                    <a:cubicBezTo>
                      <a:pt x="5665945" y="217645"/>
                      <a:pt x="5676900" y="222250"/>
                      <a:pt x="5686425" y="228600"/>
                    </a:cubicBezTo>
                    <a:cubicBezTo>
                      <a:pt x="5718120" y="276142"/>
                      <a:pt x="5700334" y="240994"/>
                      <a:pt x="5715000" y="314325"/>
                    </a:cubicBezTo>
                    <a:cubicBezTo>
                      <a:pt x="5720741" y="343029"/>
                      <a:pt x="5728655" y="371279"/>
                      <a:pt x="5734050" y="400050"/>
                    </a:cubicBezTo>
                    <a:cubicBezTo>
                      <a:pt x="5752813" y="500118"/>
                      <a:pt x="5732979" y="434938"/>
                      <a:pt x="5753100" y="495300"/>
                    </a:cubicBezTo>
                    <a:cubicBezTo>
                      <a:pt x="5749925" y="561975"/>
                      <a:pt x="5751528" y="629050"/>
                      <a:pt x="5743575" y="695325"/>
                    </a:cubicBezTo>
                    <a:cubicBezTo>
                      <a:pt x="5741883" y="709423"/>
                      <a:pt x="5730118" y="720374"/>
                      <a:pt x="5724525" y="733425"/>
                    </a:cubicBezTo>
                    <a:cubicBezTo>
                      <a:pt x="5720570" y="742653"/>
                      <a:pt x="5717758" y="752346"/>
                      <a:pt x="5715000" y="762000"/>
                    </a:cubicBezTo>
                    <a:cubicBezTo>
                      <a:pt x="5700966" y="811119"/>
                      <a:pt x="5709060" y="800661"/>
                      <a:pt x="5686425" y="857250"/>
                    </a:cubicBezTo>
                    <a:cubicBezTo>
                      <a:pt x="5673725" y="889000"/>
                      <a:pt x="5659139" y="920059"/>
                      <a:pt x="5648325" y="952500"/>
                    </a:cubicBezTo>
                    <a:cubicBezTo>
                      <a:pt x="5635180" y="991935"/>
                      <a:pt x="5644369" y="972721"/>
                      <a:pt x="5619750" y="1009650"/>
                    </a:cubicBezTo>
                    <a:cubicBezTo>
                      <a:pt x="5616092" y="1031600"/>
                      <a:pt x="5612424" y="1071927"/>
                      <a:pt x="5600700" y="1095375"/>
                    </a:cubicBezTo>
                    <a:cubicBezTo>
                      <a:pt x="5595580" y="1105614"/>
                      <a:pt x="5588304" y="1114635"/>
                      <a:pt x="5581650" y="1123950"/>
                    </a:cubicBezTo>
                    <a:cubicBezTo>
                      <a:pt x="5559292" y="1155252"/>
                      <a:pt x="5526318" y="1198938"/>
                      <a:pt x="5495925" y="1219200"/>
                    </a:cubicBezTo>
                    <a:cubicBezTo>
                      <a:pt x="5486400" y="1225550"/>
                      <a:pt x="5477289" y="1232570"/>
                      <a:pt x="5467350" y="1238250"/>
                    </a:cubicBezTo>
                    <a:cubicBezTo>
                      <a:pt x="5455022" y="1245295"/>
                      <a:pt x="5440804" y="1249047"/>
                      <a:pt x="5429250" y="1257300"/>
                    </a:cubicBezTo>
                    <a:cubicBezTo>
                      <a:pt x="5384768" y="1289073"/>
                      <a:pt x="5416969" y="1287253"/>
                      <a:pt x="5362575" y="1314450"/>
                    </a:cubicBezTo>
                    <a:cubicBezTo>
                      <a:pt x="5350866" y="1320304"/>
                      <a:pt x="5336894" y="1319835"/>
                      <a:pt x="5324475" y="1323975"/>
                    </a:cubicBezTo>
                    <a:cubicBezTo>
                      <a:pt x="5308255" y="1329382"/>
                      <a:pt x="5293070" y="1337618"/>
                      <a:pt x="5276850" y="1343025"/>
                    </a:cubicBezTo>
                    <a:cubicBezTo>
                      <a:pt x="5264431" y="1347165"/>
                      <a:pt x="5251289" y="1348788"/>
                      <a:pt x="5238750" y="1352550"/>
                    </a:cubicBezTo>
                    <a:cubicBezTo>
                      <a:pt x="5219516" y="1358320"/>
                      <a:pt x="5200650" y="1365250"/>
                      <a:pt x="5181600" y="1371600"/>
                    </a:cubicBezTo>
                    <a:lnTo>
                      <a:pt x="5153025" y="1381125"/>
                    </a:lnTo>
                    <a:cubicBezTo>
                      <a:pt x="5080177" y="1435761"/>
                      <a:pt x="5150044" y="1386911"/>
                      <a:pt x="5076825" y="1428750"/>
                    </a:cubicBezTo>
                    <a:cubicBezTo>
                      <a:pt x="5066886" y="1434430"/>
                      <a:pt x="5058489" y="1442680"/>
                      <a:pt x="5048250" y="1447800"/>
                    </a:cubicBezTo>
                    <a:cubicBezTo>
                      <a:pt x="5039270" y="1452290"/>
                      <a:pt x="5029076" y="1453800"/>
                      <a:pt x="5019675" y="1457325"/>
                    </a:cubicBezTo>
                    <a:cubicBezTo>
                      <a:pt x="5003666" y="1463328"/>
                      <a:pt x="4988270" y="1470968"/>
                      <a:pt x="4972050" y="1476375"/>
                    </a:cubicBezTo>
                    <a:cubicBezTo>
                      <a:pt x="4959631" y="1480515"/>
                      <a:pt x="4946207" y="1481303"/>
                      <a:pt x="4933950" y="1485900"/>
                    </a:cubicBezTo>
                    <a:cubicBezTo>
                      <a:pt x="4920655" y="1490886"/>
                      <a:pt x="4909033" y="1499677"/>
                      <a:pt x="4895850" y="1504950"/>
                    </a:cubicBezTo>
                    <a:cubicBezTo>
                      <a:pt x="4851395" y="1522732"/>
                      <a:pt x="4832723" y="1522226"/>
                      <a:pt x="4791075" y="1543050"/>
                    </a:cubicBezTo>
                    <a:cubicBezTo>
                      <a:pt x="4780836" y="1548170"/>
                      <a:pt x="4773360" y="1558480"/>
                      <a:pt x="4762500" y="1562100"/>
                    </a:cubicBezTo>
                    <a:cubicBezTo>
                      <a:pt x="4744178" y="1568207"/>
                      <a:pt x="4724400" y="1568450"/>
                      <a:pt x="4705350" y="1571625"/>
                    </a:cubicBezTo>
                    <a:cubicBezTo>
                      <a:pt x="4692650" y="1577975"/>
                      <a:pt x="4679578" y="1583630"/>
                      <a:pt x="4667250" y="1590675"/>
                    </a:cubicBezTo>
                    <a:cubicBezTo>
                      <a:pt x="4657311" y="1596355"/>
                      <a:pt x="4649736" y="1606775"/>
                      <a:pt x="4638675" y="1609725"/>
                    </a:cubicBezTo>
                    <a:cubicBezTo>
                      <a:pt x="4601354" y="1619677"/>
                      <a:pt x="4524375" y="1628775"/>
                      <a:pt x="4524375" y="1628775"/>
                    </a:cubicBezTo>
                    <a:cubicBezTo>
                      <a:pt x="4514850" y="1635125"/>
                      <a:pt x="4506765" y="1644536"/>
                      <a:pt x="4495800" y="1647825"/>
                    </a:cubicBezTo>
                    <a:cubicBezTo>
                      <a:pt x="4474296" y="1654276"/>
                      <a:pt x="4451270" y="1653659"/>
                      <a:pt x="4429125" y="1657350"/>
                    </a:cubicBezTo>
                    <a:cubicBezTo>
                      <a:pt x="4413156" y="1660012"/>
                      <a:pt x="4397443" y="1664062"/>
                      <a:pt x="4381500" y="1666875"/>
                    </a:cubicBezTo>
                    <a:cubicBezTo>
                      <a:pt x="4187120" y="1701177"/>
                      <a:pt x="4347042" y="1671313"/>
                      <a:pt x="4133850" y="1704975"/>
                    </a:cubicBezTo>
                    <a:cubicBezTo>
                      <a:pt x="4117859" y="1707500"/>
                      <a:pt x="4102315" y="1712712"/>
                      <a:pt x="4086225" y="1714500"/>
                    </a:cubicBezTo>
                    <a:cubicBezTo>
                      <a:pt x="4045081" y="1719072"/>
                      <a:pt x="4003675" y="1720850"/>
                      <a:pt x="3962400" y="1724025"/>
                    </a:cubicBezTo>
                    <a:cubicBezTo>
                      <a:pt x="3943350" y="1727200"/>
                      <a:pt x="3924188" y="1729762"/>
                      <a:pt x="3905250" y="1733550"/>
                    </a:cubicBezTo>
                    <a:cubicBezTo>
                      <a:pt x="3892413" y="1736117"/>
                      <a:pt x="3880241" y="1743075"/>
                      <a:pt x="3867150" y="1743075"/>
                    </a:cubicBezTo>
                    <a:lnTo>
                      <a:pt x="1562100" y="1733550"/>
                    </a:lnTo>
                    <a:cubicBezTo>
                      <a:pt x="1449862" y="1711102"/>
                      <a:pt x="1589574" y="1738129"/>
                      <a:pt x="1447800" y="1714500"/>
                    </a:cubicBezTo>
                    <a:cubicBezTo>
                      <a:pt x="1370455" y="1701609"/>
                      <a:pt x="1426887" y="1705826"/>
                      <a:pt x="1333500" y="1695450"/>
                    </a:cubicBezTo>
                    <a:cubicBezTo>
                      <a:pt x="1298645" y="1691577"/>
                      <a:pt x="1263650" y="1689100"/>
                      <a:pt x="1228725" y="1685925"/>
                    </a:cubicBezTo>
                    <a:cubicBezTo>
                      <a:pt x="1132091" y="1653714"/>
                      <a:pt x="1120946" y="1647825"/>
                      <a:pt x="952500" y="1647825"/>
                    </a:cubicBezTo>
                    <a:lnTo>
                      <a:pt x="0" y="1647825"/>
                    </a:lnTo>
                  </a:path>
                </a:pathLst>
              </a:custGeom>
              <a:noFill/>
              <a:ln w="38100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6588224" y="3771038"/>
                <a:ext cx="720080" cy="162018"/>
              </a:xfrm>
              <a:prstGeom prst="rect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grpSp>
            <p:nvGrpSpPr>
              <p:cNvPr id="22" name="群組 21"/>
              <p:cNvGrpSpPr/>
              <p:nvPr/>
            </p:nvGrpSpPr>
            <p:grpSpPr>
              <a:xfrm>
                <a:off x="4988046" y="5369024"/>
                <a:ext cx="448050" cy="108012"/>
                <a:chOff x="4716016" y="1988840"/>
                <a:chExt cx="648072" cy="216024"/>
              </a:xfrm>
            </p:grpSpPr>
            <p:sp>
              <p:nvSpPr>
                <p:cNvPr id="36" name="矩形 35"/>
                <p:cNvSpPr/>
                <p:nvPr/>
              </p:nvSpPr>
              <p:spPr>
                <a:xfrm>
                  <a:off x="4860032" y="1988840"/>
                  <a:ext cx="504056" cy="216024"/>
                </a:xfrm>
                <a:prstGeom prst="rect">
                  <a:avLst/>
                </a:prstGeom>
                <a:solidFill>
                  <a:srgbClr val="9BBB59"/>
                </a:solidFill>
                <a:ln w="25400" cap="flat" cmpd="sng" algn="ctr">
                  <a:solidFill>
                    <a:srgbClr val="9BBB59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7" name="矩形 36"/>
                <p:cNvSpPr/>
                <p:nvPr/>
              </p:nvSpPr>
              <p:spPr>
                <a:xfrm>
                  <a:off x="4716016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>
                  <a:off x="5220072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23" name="群組 22"/>
              <p:cNvGrpSpPr/>
              <p:nvPr/>
            </p:nvGrpSpPr>
            <p:grpSpPr>
              <a:xfrm>
                <a:off x="2303748" y="5146551"/>
                <a:ext cx="1080120" cy="288032"/>
                <a:chOff x="1259632" y="3573016"/>
                <a:chExt cx="1152128" cy="360040"/>
              </a:xfrm>
            </p:grpSpPr>
            <p:sp>
              <p:nvSpPr>
                <p:cNvPr id="29" name="橢圓 28"/>
                <p:cNvSpPr/>
                <p:nvPr/>
              </p:nvSpPr>
              <p:spPr>
                <a:xfrm>
                  <a:off x="133164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0" name="橢圓 29"/>
                <p:cNvSpPr/>
                <p:nvPr/>
              </p:nvSpPr>
              <p:spPr>
                <a:xfrm>
                  <a:off x="161967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1" name="橢圓 30"/>
                <p:cNvSpPr/>
                <p:nvPr/>
              </p:nvSpPr>
              <p:spPr>
                <a:xfrm>
                  <a:off x="190770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2" name="橢圓 31"/>
                <p:cNvSpPr/>
                <p:nvPr/>
              </p:nvSpPr>
              <p:spPr>
                <a:xfrm>
                  <a:off x="219573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3" name="矩形 32"/>
                <p:cNvSpPr/>
                <p:nvPr/>
              </p:nvSpPr>
              <p:spPr>
                <a:xfrm>
                  <a:off x="1259632" y="3789040"/>
                  <a:ext cx="1152128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4" name="矩形 33"/>
                <p:cNvSpPr/>
                <p:nvPr/>
              </p:nvSpPr>
              <p:spPr>
                <a:xfrm>
                  <a:off x="1403648" y="3645024"/>
                  <a:ext cx="864096" cy="72008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25400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5" name="梯形 34"/>
                <p:cNvSpPr/>
                <p:nvPr/>
              </p:nvSpPr>
              <p:spPr>
                <a:xfrm>
                  <a:off x="1259632" y="3573016"/>
                  <a:ext cx="1152128" cy="216024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24" name="群組 23"/>
              <p:cNvGrpSpPr/>
              <p:nvPr/>
            </p:nvGrpSpPr>
            <p:grpSpPr>
              <a:xfrm>
                <a:off x="3820853" y="5229200"/>
                <a:ext cx="967171" cy="327477"/>
                <a:chOff x="3776404" y="5261763"/>
                <a:chExt cx="967171" cy="327477"/>
              </a:xfrm>
            </p:grpSpPr>
            <p:sp>
              <p:nvSpPr>
                <p:cNvPr id="25" name="橢圓 24"/>
                <p:cNvSpPr/>
                <p:nvPr/>
              </p:nvSpPr>
              <p:spPr>
                <a:xfrm>
                  <a:off x="4518929" y="5445224"/>
                  <a:ext cx="125079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26" name="橢圓 25"/>
                <p:cNvSpPr/>
                <p:nvPr/>
              </p:nvSpPr>
              <p:spPr>
                <a:xfrm>
                  <a:off x="3851920" y="5445224"/>
                  <a:ext cx="125079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27" name="框架 26"/>
                <p:cNvSpPr/>
                <p:nvPr/>
              </p:nvSpPr>
              <p:spPr>
                <a:xfrm>
                  <a:off x="3776404" y="5261763"/>
                  <a:ext cx="967171" cy="215273"/>
                </a:xfrm>
                <a:prstGeom prst="fram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4F81BD">
                      <a:shade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black"/>
                    </a:solidFill>
                    <a:ea typeface="新細明體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3969798" y="5348173"/>
                  <a:ext cx="530194" cy="45719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</p:grpSp>
        <p:sp>
          <p:nvSpPr>
            <p:cNvPr id="7" name="文字方塊 6"/>
            <p:cNvSpPr txBox="1"/>
            <p:nvPr/>
          </p:nvSpPr>
          <p:spPr>
            <a:xfrm>
              <a:off x="2728811" y="3460276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印刷電路板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6777473" y="2823319"/>
              <a:ext cx="1107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連接器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5286529" y="2823319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000" dirty="0"/>
                <a:t>被動元件</a:t>
              </a:r>
              <a:endParaRPr kumimoji="1" lang="zh-TW" altLang="en-US" sz="20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2761381" y="2463279"/>
              <a:ext cx="24320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系統級封裝</a:t>
              </a:r>
              <a:r>
                <a:rPr lang="zh-TW" altLang="en-US" sz="2400" dirty="0" smtClean="0"/>
                <a:t>模組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1599889" y="2607295"/>
              <a:ext cx="4251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IC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3741439" y="4263479"/>
              <a:ext cx="1107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感應器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3337302" y="5082302"/>
              <a:ext cx="14157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400" dirty="0"/>
                <a:t>軟板模組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2553707" y="4212513"/>
              <a:ext cx="4251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IC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4777287" y="4407495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000" dirty="0"/>
                <a:t>被動元件</a:t>
              </a:r>
              <a:endParaRPr kumimoji="1" lang="zh-TW" altLang="en-US" sz="20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</p:grpSp>
      <p:pic>
        <p:nvPicPr>
          <p:cNvPr id="77" name="音訊 7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34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995"/>
    </mc:Choice>
    <mc:Fallback>
      <p:transition spd="slow" advTm="55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Basic structure of electronic devices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5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971600" y="1988840"/>
            <a:ext cx="7103121" cy="3080688"/>
            <a:chOff x="971600" y="2463279"/>
            <a:chExt cx="7103121" cy="3080688"/>
          </a:xfrm>
        </p:grpSpPr>
        <p:grpSp>
          <p:nvGrpSpPr>
            <p:cNvPr id="6" name="群組 5"/>
            <p:cNvGrpSpPr/>
            <p:nvPr/>
          </p:nvGrpSpPr>
          <p:grpSpPr>
            <a:xfrm>
              <a:off x="971600" y="2924944"/>
              <a:ext cx="7057975" cy="2134317"/>
              <a:chOff x="971600" y="3454923"/>
              <a:chExt cx="7057975" cy="2134317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971600" y="4005064"/>
                <a:ext cx="6480720" cy="216024"/>
              </a:xfrm>
              <a:prstGeom prst="rect">
                <a:avLst/>
              </a:prstGeom>
              <a:solidFill>
                <a:srgbClr val="00B050"/>
              </a:solidFill>
              <a:ln w="25400" cap="flat" cmpd="sng" algn="ctr">
                <a:solidFill>
                  <a:srgbClr val="00B05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grpSp>
            <p:nvGrpSpPr>
              <p:cNvPr id="17" name="群組 16"/>
              <p:cNvGrpSpPr/>
              <p:nvPr/>
            </p:nvGrpSpPr>
            <p:grpSpPr>
              <a:xfrm>
                <a:off x="1259632" y="3573016"/>
                <a:ext cx="1152128" cy="360040"/>
                <a:chOff x="1259632" y="3573016"/>
                <a:chExt cx="1152128" cy="360040"/>
              </a:xfrm>
            </p:grpSpPr>
            <p:sp>
              <p:nvSpPr>
                <p:cNvPr id="70" name="橢圓 69"/>
                <p:cNvSpPr/>
                <p:nvPr/>
              </p:nvSpPr>
              <p:spPr>
                <a:xfrm>
                  <a:off x="133164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1" name="橢圓 70"/>
                <p:cNvSpPr/>
                <p:nvPr/>
              </p:nvSpPr>
              <p:spPr>
                <a:xfrm>
                  <a:off x="161967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2" name="橢圓 71"/>
                <p:cNvSpPr/>
                <p:nvPr/>
              </p:nvSpPr>
              <p:spPr>
                <a:xfrm>
                  <a:off x="190770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3" name="橢圓 72"/>
                <p:cNvSpPr/>
                <p:nvPr/>
              </p:nvSpPr>
              <p:spPr>
                <a:xfrm>
                  <a:off x="219573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1259632" y="3789040"/>
                  <a:ext cx="1152128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5" name="矩形 74"/>
                <p:cNvSpPr/>
                <p:nvPr/>
              </p:nvSpPr>
              <p:spPr>
                <a:xfrm>
                  <a:off x="1403648" y="3645024"/>
                  <a:ext cx="864096" cy="72008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25400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76" name="梯形 75"/>
                <p:cNvSpPr/>
                <p:nvPr/>
              </p:nvSpPr>
              <p:spPr>
                <a:xfrm>
                  <a:off x="1259632" y="3573016"/>
                  <a:ext cx="1152128" cy="216024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18" name="群組 17"/>
              <p:cNvGrpSpPr/>
              <p:nvPr/>
            </p:nvGrpSpPr>
            <p:grpSpPr>
              <a:xfrm>
                <a:off x="5652120" y="3771038"/>
                <a:ext cx="448050" cy="108012"/>
                <a:chOff x="4716016" y="1988840"/>
                <a:chExt cx="648072" cy="216024"/>
              </a:xfrm>
            </p:grpSpPr>
            <p:sp>
              <p:nvSpPr>
                <p:cNvPr id="67" name="矩形 66"/>
                <p:cNvSpPr/>
                <p:nvPr/>
              </p:nvSpPr>
              <p:spPr>
                <a:xfrm>
                  <a:off x="4860032" y="1988840"/>
                  <a:ext cx="504056" cy="216024"/>
                </a:xfrm>
                <a:prstGeom prst="rect">
                  <a:avLst/>
                </a:prstGeom>
                <a:solidFill>
                  <a:srgbClr val="9BBB59"/>
                </a:solidFill>
                <a:ln w="25400" cap="flat" cmpd="sng" algn="ctr">
                  <a:solidFill>
                    <a:srgbClr val="9BBB59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68" name="矩形 67"/>
                <p:cNvSpPr/>
                <p:nvPr/>
              </p:nvSpPr>
              <p:spPr>
                <a:xfrm>
                  <a:off x="4716016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69" name="矩形 68"/>
                <p:cNvSpPr/>
                <p:nvPr/>
              </p:nvSpPr>
              <p:spPr>
                <a:xfrm>
                  <a:off x="5220072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19" name="群組 18"/>
              <p:cNvGrpSpPr/>
              <p:nvPr/>
            </p:nvGrpSpPr>
            <p:grpSpPr>
              <a:xfrm>
                <a:off x="2627784" y="3454923"/>
                <a:ext cx="2736304" cy="478133"/>
                <a:chOff x="2627784" y="3454923"/>
                <a:chExt cx="2736304" cy="478133"/>
              </a:xfrm>
            </p:grpSpPr>
            <p:sp>
              <p:nvSpPr>
                <p:cNvPr id="39" name="橢圓 38"/>
                <p:cNvSpPr/>
                <p:nvPr/>
              </p:nvSpPr>
              <p:spPr>
                <a:xfrm>
                  <a:off x="277180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0" name="橢圓 39"/>
                <p:cNvSpPr/>
                <p:nvPr/>
              </p:nvSpPr>
              <p:spPr>
                <a:xfrm>
                  <a:off x="305983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1" name="橢圓 40"/>
                <p:cNvSpPr/>
                <p:nvPr/>
              </p:nvSpPr>
              <p:spPr>
                <a:xfrm>
                  <a:off x="334786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2" name="橢圓 41"/>
                <p:cNvSpPr/>
                <p:nvPr/>
              </p:nvSpPr>
              <p:spPr>
                <a:xfrm>
                  <a:off x="363589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3" name="橢圓 42"/>
                <p:cNvSpPr/>
                <p:nvPr/>
              </p:nvSpPr>
              <p:spPr>
                <a:xfrm>
                  <a:off x="3923928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4" name="橢圓 43"/>
                <p:cNvSpPr/>
                <p:nvPr/>
              </p:nvSpPr>
              <p:spPr>
                <a:xfrm>
                  <a:off x="421196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5" name="橢圓 44"/>
                <p:cNvSpPr/>
                <p:nvPr/>
              </p:nvSpPr>
              <p:spPr>
                <a:xfrm>
                  <a:off x="449999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6" name="橢圓 45"/>
                <p:cNvSpPr/>
                <p:nvPr/>
              </p:nvSpPr>
              <p:spPr>
                <a:xfrm>
                  <a:off x="478802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7" name="橢圓 46"/>
                <p:cNvSpPr/>
                <p:nvPr/>
              </p:nvSpPr>
              <p:spPr>
                <a:xfrm>
                  <a:off x="507605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48" name="矩形 47"/>
                <p:cNvSpPr/>
                <p:nvPr/>
              </p:nvSpPr>
              <p:spPr>
                <a:xfrm>
                  <a:off x="2627784" y="3789040"/>
                  <a:ext cx="2736304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grpSp>
              <p:nvGrpSpPr>
                <p:cNvPr id="49" name="群組 48"/>
                <p:cNvGrpSpPr/>
                <p:nvPr/>
              </p:nvGrpSpPr>
              <p:grpSpPr>
                <a:xfrm>
                  <a:off x="2771800" y="3501008"/>
                  <a:ext cx="864096" cy="230426"/>
                  <a:chOff x="1259632" y="3573016"/>
                  <a:chExt cx="1152128" cy="360040"/>
                </a:xfrm>
              </p:grpSpPr>
              <p:sp>
                <p:nvSpPr>
                  <p:cNvPr id="60" name="橢圓 59"/>
                  <p:cNvSpPr/>
                  <p:nvPr/>
                </p:nvSpPr>
                <p:spPr>
                  <a:xfrm>
                    <a:off x="1331640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1" name="橢圓 60"/>
                  <p:cNvSpPr/>
                  <p:nvPr/>
                </p:nvSpPr>
                <p:spPr>
                  <a:xfrm>
                    <a:off x="1619672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2" name="橢圓 61"/>
                  <p:cNvSpPr/>
                  <p:nvPr/>
                </p:nvSpPr>
                <p:spPr>
                  <a:xfrm>
                    <a:off x="1907704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3" name="橢圓 62"/>
                  <p:cNvSpPr/>
                  <p:nvPr/>
                </p:nvSpPr>
                <p:spPr>
                  <a:xfrm>
                    <a:off x="2195736" y="3789040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4" name="矩形 63"/>
                  <p:cNvSpPr/>
                  <p:nvPr/>
                </p:nvSpPr>
                <p:spPr>
                  <a:xfrm>
                    <a:off x="1259632" y="3789040"/>
                    <a:ext cx="1152128" cy="72008"/>
                  </a:xfrm>
                  <a:prstGeom prst="rect">
                    <a:avLst/>
                  </a:prstGeom>
                  <a:solidFill>
                    <a:srgbClr val="9BBB59">
                      <a:lumMod val="50000"/>
                    </a:srgbClr>
                  </a:solidFill>
                  <a:ln w="25400" cap="flat" cmpd="sng" algn="ctr">
                    <a:solidFill>
                      <a:srgbClr val="9BBB59">
                        <a:lumMod val="50000"/>
                      </a:srgb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5" name="矩形 64"/>
                  <p:cNvSpPr/>
                  <p:nvPr/>
                </p:nvSpPr>
                <p:spPr>
                  <a:xfrm>
                    <a:off x="1403648" y="3645024"/>
                    <a:ext cx="864096" cy="72008"/>
                  </a:xfrm>
                  <a:prstGeom prst="rect">
                    <a:avLst/>
                  </a:prstGeom>
                  <a:solidFill>
                    <a:sysClr val="window" lastClr="FFFFFF">
                      <a:lumMod val="85000"/>
                    </a:sysClr>
                  </a:solidFill>
                  <a:ln w="25400" cap="flat" cmpd="sng" algn="ctr">
                    <a:solidFill>
                      <a:sysClr val="window" lastClr="FFFFFF">
                        <a:lumMod val="85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66" name="梯形 65"/>
                  <p:cNvSpPr/>
                  <p:nvPr/>
                </p:nvSpPr>
                <p:spPr>
                  <a:xfrm>
                    <a:off x="1259632" y="3573016"/>
                    <a:ext cx="1152128" cy="216024"/>
                  </a:xfrm>
                  <a:prstGeom prst="trapezoid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grpSp>
              <p:nvGrpSpPr>
                <p:cNvPr id="50" name="群組 49"/>
                <p:cNvGrpSpPr/>
                <p:nvPr/>
              </p:nvGrpSpPr>
              <p:grpSpPr>
                <a:xfrm>
                  <a:off x="3776404" y="3590298"/>
                  <a:ext cx="648072" cy="144016"/>
                  <a:chOff x="4211960" y="2780928"/>
                  <a:chExt cx="720080" cy="216024"/>
                </a:xfrm>
              </p:grpSpPr>
              <p:sp>
                <p:nvSpPr>
                  <p:cNvPr id="56" name="橢圓 55"/>
                  <p:cNvSpPr/>
                  <p:nvPr/>
                </p:nvSpPr>
                <p:spPr>
                  <a:xfrm>
                    <a:off x="4282827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7" name="橢圓 56"/>
                  <p:cNvSpPr/>
                  <p:nvPr/>
                </p:nvSpPr>
                <p:spPr>
                  <a:xfrm>
                    <a:off x="4499992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8" name="橢圓 57"/>
                  <p:cNvSpPr/>
                  <p:nvPr/>
                </p:nvSpPr>
                <p:spPr>
                  <a:xfrm>
                    <a:off x="4716016" y="2852936"/>
                    <a:ext cx="144016" cy="144016"/>
                  </a:xfrm>
                  <a:prstGeom prst="ellipse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9" name="矩形 58"/>
                  <p:cNvSpPr/>
                  <p:nvPr/>
                </p:nvSpPr>
                <p:spPr>
                  <a:xfrm>
                    <a:off x="4211960" y="2780928"/>
                    <a:ext cx="720080" cy="144016"/>
                  </a:xfrm>
                  <a:prstGeom prst="rect">
                    <a:avLst/>
                  </a:prstGeom>
                  <a:solidFill>
                    <a:sysClr val="window" lastClr="FFFFFF">
                      <a:lumMod val="85000"/>
                    </a:sysClr>
                  </a:solidFill>
                  <a:ln w="25400" cap="flat" cmpd="sng" algn="ctr">
                    <a:solidFill>
                      <a:sysClr val="window" lastClr="FFFFFF">
                        <a:lumMod val="85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grpSp>
              <p:nvGrpSpPr>
                <p:cNvPr id="51" name="群組 50"/>
                <p:cNvGrpSpPr/>
                <p:nvPr/>
              </p:nvGrpSpPr>
              <p:grpSpPr>
                <a:xfrm>
                  <a:off x="4644008" y="3609020"/>
                  <a:ext cx="448050" cy="108012"/>
                  <a:chOff x="4716016" y="1988840"/>
                  <a:chExt cx="648072" cy="216024"/>
                </a:xfrm>
              </p:grpSpPr>
              <p:sp>
                <p:nvSpPr>
                  <p:cNvPr id="53" name="矩形 52"/>
                  <p:cNvSpPr/>
                  <p:nvPr/>
                </p:nvSpPr>
                <p:spPr>
                  <a:xfrm>
                    <a:off x="4860032" y="1988840"/>
                    <a:ext cx="504056" cy="216024"/>
                  </a:xfrm>
                  <a:prstGeom prst="rect">
                    <a:avLst/>
                  </a:prstGeom>
                  <a:solidFill>
                    <a:srgbClr val="9BBB59"/>
                  </a:solidFill>
                  <a:ln w="25400" cap="flat" cmpd="sng" algn="ctr">
                    <a:solidFill>
                      <a:srgbClr val="9BBB59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4" name="矩形 53"/>
                  <p:cNvSpPr/>
                  <p:nvPr/>
                </p:nvSpPr>
                <p:spPr>
                  <a:xfrm>
                    <a:off x="4716016" y="1988840"/>
                    <a:ext cx="144016" cy="216024"/>
                  </a:xfrm>
                  <a:prstGeom prst="rect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  <p:sp>
                <p:nvSpPr>
                  <p:cNvPr id="55" name="矩形 54"/>
                  <p:cNvSpPr/>
                  <p:nvPr/>
                </p:nvSpPr>
                <p:spPr>
                  <a:xfrm>
                    <a:off x="5220072" y="1988840"/>
                    <a:ext cx="144016" cy="216024"/>
                  </a:xfrm>
                  <a:prstGeom prst="rect">
                    <a:avLst/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solidFill>
                      <a:sysClr val="window" lastClr="FFFFFF">
                        <a:lumMod val="50000"/>
                      </a:sysClr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ctr">
                      <a:defRPr/>
                    </a:pPr>
                    <a:endParaRPr lang="zh-TW" altLang="en-US" kern="0" smtClean="0">
                      <a:solidFill>
                        <a:prstClr val="white"/>
                      </a:solidFill>
                      <a:ea typeface="新細明體"/>
                    </a:endParaRPr>
                  </a:p>
                </p:txBody>
              </p:sp>
            </p:grpSp>
            <p:sp>
              <p:nvSpPr>
                <p:cNvPr id="52" name="梯形 51"/>
                <p:cNvSpPr/>
                <p:nvPr/>
              </p:nvSpPr>
              <p:spPr>
                <a:xfrm>
                  <a:off x="2627784" y="3454923"/>
                  <a:ext cx="2736304" cy="334117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sp>
            <p:nvSpPr>
              <p:cNvPr id="20" name="手繪多邊形 19"/>
              <p:cNvSpPr/>
              <p:nvPr/>
            </p:nvSpPr>
            <p:spPr>
              <a:xfrm>
                <a:off x="2276475" y="3846165"/>
                <a:ext cx="5753100" cy="1743075"/>
              </a:xfrm>
              <a:custGeom>
                <a:avLst/>
                <a:gdLst>
                  <a:gd name="connsiteX0" fmla="*/ 4705350 w 5753100"/>
                  <a:gd name="connsiteY0" fmla="*/ 28575 h 1743075"/>
                  <a:gd name="connsiteX1" fmla="*/ 4943475 w 5753100"/>
                  <a:gd name="connsiteY1" fmla="*/ 0 h 1743075"/>
                  <a:gd name="connsiteX2" fmla="*/ 5191125 w 5753100"/>
                  <a:gd name="connsiteY2" fmla="*/ 9525 h 1743075"/>
                  <a:gd name="connsiteX3" fmla="*/ 5267325 w 5753100"/>
                  <a:gd name="connsiteY3" fmla="*/ 28575 h 1743075"/>
                  <a:gd name="connsiteX4" fmla="*/ 5305425 w 5753100"/>
                  <a:gd name="connsiteY4" fmla="*/ 38100 h 1743075"/>
                  <a:gd name="connsiteX5" fmla="*/ 5372100 w 5753100"/>
                  <a:gd name="connsiteY5" fmla="*/ 47625 h 1743075"/>
                  <a:gd name="connsiteX6" fmla="*/ 5410200 w 5753100"/>
                  <a:gd name="connsiteY6" fmla="*/ 57150 h 1743075"/>
                  <a:gd name="connsiteX7" fmla="*/ 5457825 w 5753100"/>
                  <a:gd name="connsiteY7" fmla="*/ 66675 h 1743075"/>
                  <a:gd name="connsiteX8" fmla="*/ 5514975 w 5753100"/>
                  <a:gd name="connsiteY8" fmla="*/ 95250 h 1743075"/>
                  <a:gd name="connsiteX9" fmla="*/ 5543550 w 5753100"/>
                  <a:gd name="connsiteY9" fmla="*/ 104775 h 1743075"/>
                  <a:gd name="connsiteX10" fmla="*/ 5572125 w 5753100"/>
                  <a:gd name="connsiteY10" fmla="*/ 133350 h 1743075"/>
                  <a:gd name="connsiteX11" fmla="*/ 5629275 w 5753100"/>
                  <a:gd name="connsiteY11" fmla="*/ 152400 h 1743075"/>
                  <a:gd name="connsiteX12" fmla="*/ 5657850 w 5753100"/>
                  <a:gd name="connsiteY12" fmla="*/ 209550 h 1743075"/>
                  <a:gd name="connsiteX13" fmla="*/ 5686425 w 5753100"/>
                  <a:gd name="connsiteY13" fmla="*/ 228600 h 1743075"/>
                  <a:gd name="connsiteX14" fmla="*/ 5715000 w 5753100"/>
                  <a:gd name="connsiteY14" fmla="*/ 314325 h 1743075"/>
                  <a:gd name="connsiteX15" fmla="*/ 5734050 w 5753100"/>
                  <a:gd name="connsiteY15" fmla="*/ 400050 h 1743075"/>
                  <a:gd name="connsiteX16" fmla="*/ 5753100 w 5753100"/>
                  <a:gd name="connsiteY16" fmla="*/ 495300 h 1743075"/>
                  <a:gd name="connsiteX17" fmla="*/ 5743575 w 5753100"/>
                  <a:gd name="connsiteY17" fmla="*/ 695325 h 1743075"/>
                  <a:gd name="connsiteX18" fmla="*/ 5724525 w 5753100"/>
                  <a:gd name="connsiteY18" fmla="*/ 733425 h 1743075"/>
                  <a:gd name="connsiteX19" fmla="*/ 5715000 w 5753100"/>
                  <a:gd name="connsiteY19" fmla="*/ 762000 h 1743075"/>
                  <a:gd name="connsiteX20" fmla="*/ 5686425 w 5753100"/>
                  <a:gd name="connsiteY20" fmla="*/ 857250 h 1743075"/>
                  <a:gd name="connsiteX21" fmla="*/ 5648325 w 5753100"/>
                  <a:gd name="connsiteY21" fmla="*/ 952500 h 1743075"/>
                  <a:gd name="connsiteX22" fmla="*/ 5619750 w 5753100"/>
                  <a:gd name="connsiteY22" fmla="*/ 1009650 h 1743075"/>
                  <a:gd name="connsiteX23" fmla="*/ 5600700 w 5753100"/>
                  <a:gd name="connsiteY23" fmla="*/ 1095375 h 1743075"/>
                  <a:gd name="connsiteX24" fmla="*/ 5581650 w 5753100"/>
                  <a:gd name="connsiteY24" fmla="*/ 1123950 h 1743075"/>
                  <a:gd name="connsiteX25" fmla="*/ 5495925 w 5753100"/>
                  <a:gd name="connsiteY25" fmla="*/ 1219200 h 1743075"/>
                  <a:gd name="connsiteX26" fmla="*/ 5467350 w 5753100"/>
                  <a:gd name="connsiteY26" fmla="*/ 1238250 h 1743075"/>
                  <a:gd name="connsiteX27" fmla="*/ 5429250 w 5753100"/>
                  <a:gd name="connsiteY27" fmla="*/ 1257300 h 1743075"/>
                  <a:gd name="connsiteX28" fmla="*/ 5362575 w 5753100"/>
                  <a:gd name="connsiteY28" fmla="*/ 1314450 h 1743075"/>
                  <a:gd name="connsiteX29" fmla="*/ 5324475 w 5753100"/>
                  <a:gd name="connsiteY29" fmla="*/ 1323975 h 1743075"/>
                  <a:gd name="connsiteX30" fmla="*/ 5276850 w 5753100"/>
                  <a:gd name="connsiteY30" fmla="*/ 1343025 h 1743075"/>
                  <a:gd name="connsiteX31" fmla="*/ 5238750 w 5753100"/>
                  <a:gd name="connsiteY31" fmla="*/ 1352550 h 1743075"/>
                  <a:gd name="connsiteX32" fmla="*/ 5181600 w 5753100"/>
                  <a:gd name="connsiteY32" fmla="*/ 1371600 h 1743075"/>
                  <a:gd name="connsiteX33" fmla="*/ 5153025 w 5753100"/>
                  <a:gd name="connsiteY33" fmla="*/ 1381125 h 1743075"/>
                  <a:gd name="connsiteX34" fmla="*/ 5076825 w 5753100"/>
                  <a:gd name="connsiteY34" fmla="*/ 1428750 h 1743075"/>
                  <a:gd name="connsiteX35" fmla="*/ 5048250 w 5753100"/>
                  <a:gd name="connsiteY35" fmla="*/ 1447800 h 1743075"/>
                  <a:gd name="connsiteX36" fmla="*/ 5019675 w 5753100"/>
                  <a:gd name="connsiteY36" fmla="*/ 1457325 h 1743075"/>
                  <a:gd name="connsiteX37" fmla="*/ 4972050 w 5753100"/>
                  <a:gd name="connsiteY37" fmla="*/ 1476375 h 1743075"/>
                  <a:gd name="connsiteX38" fmla="*/ 4933950 w 5753100"/>
                  <a:gd name="connsiteY38" fmla="*/ 1485900 h 1743075"/>
                  <a:gd name="connsiteX39" fmla="*/ 4895850 w 5753100"/>
                  <a:gd name="connsiteY39" fmla="*/ 1504950 h 1743075"/>
                  <a:gd name="connsiteX40" fmla="*/ 4791075 w 5753100"/>
                  <a:gd name="connsiteY40" fmla="*/ 1543050 h 1743075"/>
                  <a:gd name="connsiteX41" fmla="*/ 4762500 w 5753100"/>
                  <a:gd name="connsiteY41" fmla="*/ 1562100 h 1743075"/>
                  <a:gd name="connsiteX42" fmla="*/ 4705350 w 5753100"/>
                  <a:gd name="connsiteY42" fmla="*/ 1571625 h 1743075"/>
                  <a:gd name="connsiteX43" fmla="*/ 4667250 w 5753100"/>
                  <a:gd name="connsiteY43" fmla="*/ 1590675 h 1743075"/>
                  <a:gd name="connsiteX44" fmla="*/ 4638675 w 5753100"/>
                  <a:gd name="connsiteY44" fmla="*/ 1609725 h 1743075"/>
                  <a:gd name="connsiteX45" fmla="*/ 4524375 w 5753100"/>
                  <a:gd name="connsiteY45" fmla="*/ 1628775 h 1743075"/>
                  <a:gd name="connsiteX46" fmla="*/ 4495800 w 5753100"/>
                  <a:gd name="connsiteY46" fmla="*/ 1647825 h 1743075"/>
                  <a:gd name="connsiteX47" fmla="*/ 4429125 w 5753100"/>
                  <a:gd name="connsiteY47" fmla="*/ 1657350 h 1743075"/>
                  <a:gd name="connsiteX48" fmla="*/ 4381500 w 5753100"/>
                  <a:gd name="connsiteY48" fmla="*/ 1666875 h 1743075"/>
                  <a:gd name="connsiteX49" fmla="*/ 4133850 w 5753100"/>
                  <a:gd name="connsiteY49" fmla="*/ 1704975 h 1743075"/>
                  <a:gd name="connsiteX50" fmla="*/ 4086225 w 5753100"/>
                  <a:gd name="connsiteY50" fmla="*/ 1714500 h 1743075"/>
                  <a:gd name="connsiteX51" fmla="*/ 3962400 w 5753100"/>
                  <a:gd name="connsiteY51" fmla="*/ 1724025 h 1743075"/>
                  <a:gd name="connsiteX52" fmla="*/ 3905250 w 5753100"/>
                  <a:gd name="connsiteY52" fmla="*/ 1733550 h 1743075"/>
                  <a:gd name="connsiteX53" fmla="*/ 3867150 w 5753100"/>
                  <a:gd name="connsiteY53" fmla="*/ 1743075 h 1743075"/>
                  <a:gd name="connsiteX54" fmla="*/ 1562100 w 5753100"/>
                  <a:gd name="connsiteY54" fmla="*/ 1733550 h 1743075"/>
                  <a:gd name="connsiteX55" fmla="*/ 1447800 w 5753100"/>
                  <a:gd name="connsiteY55" fmla="*/ 1714500 h 1743075"/>
                  <a:gd name="connsiteX56" fmla="*/ 1333500 w 5753100"/>
                  <a:gd name="connsiteY56" fmla="*/ 1695450 h 1743075"/>
                  <a:gd name="connsiteX57" fmla="*/ 1228725 w 5753100"/>
                  <a:gd name="connsiteY57" fmla="*/ 1685925 h 1743075"/>
                  <a:gd name="connsiteX58" fmla="*/ 952500 w 5753100"/>
                  <a:gd name="connsiteY58" fmla="*/ 1647825 h 1743075"/>
                  <a:gd name="connsiteX59" fmla="*/ 0 w 5753100"/>
                  <a:gd name="connsiteY59" fmla="*/ 1647825 h 1743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</a:cxnLst>
                <a:rect l="l" t="t" r="r" b="b"/>
                <a:pathLst>
                  <a:path w="5753100" h="1743075">
                    <a:moveTo>
                      <a:pt x="4705350" y="28575"/>
                    </a:moveTo>
                    <a:cubicBezTo>
                      <a:pt x="4860484" y="2719"/>
                      <a:pt x="4781138" y="12487"/>
                      <a:pt x="4943475" y="0"/>
                    </a:cubicBezTo>
                    <a:cubicBezTo>
                      <a:pt x="5026025" y="3175"/>
                      <a:pt x="5108685" y="4206"/>
                      <a:pt x="5191125" y="9525"/>
                    </a:cubicBezTo>
                    <a:cubicBezTo>
                      <a:pt x="5228645" y="11946"/>
                      <a:pt x="5235764" y="19558"/>
                      <a:pt x="5267325" y="28575"/>
                    </a:cubicBezTo>
                    <a:cubicBezTo>
                      <a:pt x="5279912" y="32171"/>
                      <a:pt x="5292545" y="35758"/>
                      <a:pt x="5305425" y="38100"/>
                    </a:cubicBezTo>
                    <a:cubicBezTo>
                      <a:pt x="5327514" y="42116"/>
                      <a:pt x="5350011" y="43609"/>
                      <a:pt x="5372100" y="47625"/>
                    </a:cubicBezTo>
                    <a:cubicBezTo>
                      <a:pt x="5384980" y="49967"/>
                      <a:pt x="5397421" y="54310"/>
                      <a:pt x="5410200" y="57150"/>
                    </a:cubicBezTo>
                    <a:cubicBezTo>
                      <a:pt x="5426004" y="60662"/>
                      <a:pt x="5442119" y="62748"/>
                      <a:pt x="5457825" y="66675"/>
                    </a:cubicBezTo>
                    <a:cubicBezTo>
                      <a:pt x="5505708" y="78646"/>
                      <a:pt x="5468414" y="71970"/>
                      <a:pt x="5514975" y="95250"/>
                    </a:cubicBezTo>
                    <a:cubicBezTo>
                      <a:pt x="5523955" y="99740"/>
                      <a:pt x="5534025" y="101600"/>
                      <a:pt x="5543550" y="104775"/>
                    </a:cubicBezTo>
                    <a:cubicBezTo>
                      <a:pt x="5553075" y="114300"/>
                      <a:pt x="5560350" y="126808"/>
                      <a:pt x="5572125" y="133350"/>
                    </a:cubicBezTo>
                    <a:cubicBezTo>
                      <a:pt x="5589678" y="143102"/>
                      <a:pt x="5629275" y="152400"/>
                      <a:pt x="5629275" y="152400"/>
                    </a:cubicBezTo>
                    <a:cubicBezTo>
                      <a:pt x="5637022" y="175641"/>
                      <a:pt x="5639386" y="191086"/>
                      <a:pt x="5657850" y="209550"/>
                    </a:cubicBezTo>
                    <a:cubicBezTo>
                      <a:pt x="5665945" y="217645"/>
                      <a:pt x="5676900" y="222250"/>
                      <a:pt x="5686425" y="228600"/>
                    </a:cubicBezTo>
                    <a:cubicBezTo>
                      <a:pt x="5718120" y="276142"/>
                      <a:pt x="5700334" y="240994"/>
                      <a:pt x="5715000" y="314325"/>
                    </a:cubicBezTo>
                    <a:cubicBezTo>
                      <a:pt x="5720741" y="343029"/>
                      <a:pt x="5728655" y="371279"/>
                      <a:pt x="5734050" y="400050"/>
                    </a:cubicBezTo>
                    <a:cubicBezTo>
                      <a:pt x="5752813" y="500118"/>
                      <a:pt x="5732979" y="434938"/>
                      <a:pt x="5753100" y="495300"/>
                    </a:cubicBezTo>
                    <a:cubicBezTo>
                      <a:pt x="5749925" y="561975"/>
                      <a:pt x="5751528" y="629050"/>
                      <a:pt x="5743575" y="695325"/>
                    </a:cubicBezTo>
                    <a:cubicBezTo>
                      <a:pt x="5741883" y="709423"/>
                      <a:pt x="5730118" y="720374"/>
                      <a:pt x="5724525" y="733425"/>
                    </a:cubicBezTo>
                    <a:cubicBezTo>
                      <a:pt x="5720570" y="742653"/>
                      <a:pt x="5717758" y="752346"/>
                      <a:pt x="5715000" y="762000"/>
                    </a:cubicBezTo>
                    <a:cubicBezTo>
                      <a:pt x="5700966" y="811119"/>
                      <a:pt x="5709060" y="800661"/>
                      <a:pt x="5686425" y="857250"/>
                    </a:cubicBezTo>
                    <a:cubicBezTo>
                      <a:pt x="5673725" y="889000"/>
                      <a:pt x="5659139" y="920059"/>
                      <a:pt x="5648325" y="952500"/>
                    </a:cubicBezTo>
                    <a:cubicBezTo>
                      <a:pt x="5635180" y="991935"/>
                      <a:pt x="5644369" y="972721"/>
                      <a:pt x="5619750" y="1009650"/>
                    </a:cubicBezTo>
                    <a:cubicBezTo>
                      <a:pt x="5616092" y="1031600"/>
                      <a:pt x="5612424" y="1071927"/>
                      <a:pt x="5600700" y="1095375"/>
                    </a:cubicBezTo>
                    <a:cubicBezTo>
                      <a:pt x="5595580" y="1105614"/>
                      <a:pt x="5588304" y="1114635"/>
                      <a:pt x="5581650" y="1123950"/>
                    </a:cubicBezTo>
                    <a:cubicBezTo>
                      <a:pt x="5559292" y="1155252"/>
                      <a:pt x="5526318" y="1198938"/>
                      <a:pt x="5495925" y="1219200"/>
                    </a:cubicBezTo>
                    <a:cubicBezTo>
                      <a:pt x="5486400" y="1225550"/>
                      <a:pt x="5477289" y="1232570"/>
                      <a:pt x="5467350" y="1238250"/>
                    </a:cubicBezTo>
                    <a:cubicBezTo>
                      <a:pt x="5455022" y="1245295"/>
                      <a:pt x="5440804" y="1249047"/>
                      <a:pt x="5429250" y="1257300"/>
                    </a:cubicBezTo>
                    <a:cubicBezTo>
                      <a:pt x="5384768" y="1289073"/>
                      <a:pt x="5416969" y="1287253"/>
                      <a:pt x="5362575" y="1314450"/>
                    </a:cubicBezTo>
                    <a:cubicBezTo>
                      <a:pt x="5350866" y="1320304"/>
                      <a:pt x="5336894" y="1319835"/>
                      <a:pt x="5324475" y="1323975"/>
                    </a:cubicBezTo>
                    <a:cubicBezTo>
                      <a:pt x="5308255" y="1329382"/>
                      <a:pt x="5293070" y="1337618"/>
                      <a:pt x="5276850" y="1343025"/>
                    </a:cubicBezTo>
                    <a:cubicBezTo>
                      <a:pt x="5264431" y="1347165"/>
                      <a:pt x="5251289" y="1348788"/>
                      <a:pt x="5238750" y="1352550"/>
                    </a:cubicBezTo>
                    <a:cubicBezTo>
                      <a:pt x="5219516" y="1358320"/>
                      <a:pt x="5200650" y="1365250"/>
                      <a:pt x="5181600" y="1371600"/>
                    </a:cubicBezTo>
                    <a:lnTo>
                      <a:pt x="5153025" y="1381125"/>
                    </a:lnTo>
                    <a:cubicBezTo>
                      <a:pt x="5080177" y="1435761"/>
                      <a:pt x="5150044" y="1386911"/>
                      <a:pt x="5076825" y="1428750"/>
                    </a:cubicBezTo>
                    <a:cubicBezTo>
                      <a:pt x="5066886" y="1434430"/>
                      <a:pt x="5058489" y="1442680"/>
                      <a:pt x="5048250" y="1447800"/>
                    </a:cubicBezTo>
                    <a:cubicBezTo>
                      <a:pt x="5039270" y="1452290"/>
                      <a:pt x="5029076" y="1453800"/>
                      <a:pt x="5019675" y="1457325"/>
                    </a:cubicBezTo>
                    <a:cubicBezTo>
                      <a:pt x="5003666" y="1463328"/>
                      <a:pt x="4988270" y="1470968"/>
                      <a:pt x="4972050" y="1476375"/>
                    </a:cubicBezTo>
                    <a:cubicBezTo>
                      <a:pt x="4959631" y="1480515"/>
                      <a:pt x="4946207" y="1481303"/>
                      <a:pt x="4933950" y="1485900"/>
                    </a:cubicBezTo>
                    <a:cubicBezTo>
                      <a:pt x="4920655" y="1490886"/>
                      <a:pt x="4909033" y="1499677"/>
                      <a:pt x="4895850" y="1504950"/>
                    </a:cubicBezTo>
                    <a:cubicBezTo>
                      <a:pt x="4851395" y="1522732"/>
                      <a:pt x="4832723" y="1522226"/>
                      <a:pt x="4791075" y="1543050"/>
                    </a:cubicBezTo>
                    <a:cubicBezTo>
                      <a:pt x="4780836" y="1548170"/>
                      <a:pt x="4773360" y="1558480"/>
                      <a:pt x="4762500" y="1562100"/>
                    </a:cubicBezTo>
                    <a:cubicBezTo>
                      <a:pt x="4744178" y="1568207"/>
                      <a:pt x="4724400" y="1568450"/>
                      <a:pt x="4705350" y="1571625"/>
                    </a:cubicBezTo>
                    <a:cubicBezTo>
                      <a:pt x="4692650" y="1577975"/>
                      <a:pt x="4679578" y="1583630"/>
                      <a:pt x="4667250" y="1590675"/>
                    </a:cubicBezTo>
                    <a:cubicBezTo>
                      <a:pt x="4657311" y="1596355"/>
                      <a:pt x="4649736" y="1606775"/>
                      <a:pt x="4638675" y="1609725"/>
                    </a:cubicBezTo>
                    <a:cubicBezTo>
                      <a:pt x="4601354" y="1619677"/>
                      <a:pt x="4524375" y="1628775"/>
                      <a:pt x="4524375" y="1628775"/>
                    </a:cubicBezTo>
                    <a:cubicBezTo>
                      <a:pt x="4514850" y="1635125"/>
                      <a:pt x="4506765" y="1644536"/>
                      <a:pt x="4495800" y="1647825"/>
                    </a:cubicBezTo>
                    <a:cubicBezTo>
                      <a:pt x="4474296" y="1654276"/>
                      <a:pt x="4451270" y="1653659"/>
                      <a:pt x="4429125" y="1657350"/>
                    </a:cubicBezTo>
                    <a:cubicBezTo>
                      <a:pt x="4413156" y="1660012"/>
                      <a:pt x="4397443" y="1664062"/>
                      <a:pt x="4381500" y="1666875"/>
                    </a:cubicBezTo>
                    <a:cubicBezTo>
                      <a:pt x="4187120" y="1701177"/>
                      <a:pt x="4347042" y="1671313"/>
                      <a:pt x="4133850" y="1704975"/>
                    </a:cubicBezTo>
                    <a:cubicBezTo>
                      <a:pt x="4117859" y="1707500"/>
                      <a:pt x="4102315" y="1712712"/>
                      <a:pt x="4086225" y="1714500"/>
                    </a:cubicBezTo>
                    <a:cubicBezTo>
                      <a:pt x="4045081" y="1719072"/>
                      <a:pt x="4003675" y="1720850"/>
                      <a:pt x="3962400" y="1724025"/>
                    </a:cubicBezTo>
                    <a:cubicBezTo>
                      <a:pt x="3943350" y="1727200"/>
                      <a:pt x="3924188" y="1729762"/>
                      <a:pt x="3905250" y="1733550"/>
                    </a:cubicBezTo>
                    <a:cubicBezTo>
                      <a:pt x="3892413" y="1736117"/>
                      <a:pt x="3880241" y="1743075"/>
                      <a:pt x="3867150" y="1743075"/>
                    </a:cubicBezTo>
                    <a:lnTo>
                      <a:pt x="1562100" y="1733550"/>
                    </a:lnTo>
                    <a:cubicBezTo>
                      <a:pt x="1449862" y="1711102"/>
                      <a:pt x="1589574" y="1738129"/>
                      <a:pt x="1447800" y="1714500"/>
                    </a:cubicBezTo>
                    <a:cubicBezTo>
                      <a:pt x="1370455" y="1701609"/>
                      <a:pt x="1426887" y="1705826"/>
                      <a:pt x="1333500" y="1695450"/>
                    </a:cubicBezTo>
                    <a:cubicBezTo>
                      <a:pt x="1298645" y="1691577"/>
                      <a:pt x="1263650" y="1689100"/>
                      <a:pt x="1228725" y="1685925"/>
                    </a:cubicBezTo>
                    <a:cubicBezTo>
                      <a:pt x="1132091" y="1653714"/>
                      <a:pt x="1120946" y="1647825"/>
                      <a:pt x="952500" y="1647825"/>
                    </a:cubicBezTo>
                    <a:lnTo>
                      <a:pt x="0" y="1647825"/>
                    </a:lnTo>
                  </a:path>
                </a:pathLst>
              </a:custGeom>
              <a:noFill/>
              <a:ln w="38100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6588224" y="3771038"/>
                <a:ext cx="720080" cy="162018"/>
              </a:xfrm>
              <a:prstGeom prst="rect">
                <a:avLst/>
              </a:prstGeom>
              <a:solidFill>
                <a:srgbClr val="4F81BD"/>
              </a:solidFill>
              <a:ln w="2540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smtClean="0">
                  <a:solidFill>
                    <a:prstClr val="white"/>
                  </a:solidFill>
                  <a:ea typeface="新細明體"/>
                </a:endParaRPr>
              </a:p>
            </p:txBody>
          </p:sp>
          <p:grpSp>
            <p:nvGrpSpPr>
              <p:cNvPr id="22" name="群組 21"/>
              <p:cNvGrpSpPr/>
              <p:nvPr/>
            </p:nvGrpSpPr>
            <p:grpSpPr>
              <a:xfrm>
                <a:off x="4988046" y="5369024"/>
                <a:ext cx="448050" cy="108012"/>
                <a:chOff x="4716016" y="1988840"/>
                <a:chExt cx="648072" cy="216024"/>
              </a:xfrm>
            </p:grpSpPr>
            <p:sp>
              <p:nvSpPr>
                <p:cNvPr id="36" name="矩形 35"/>
                <p:cNvSpPr/>
                <p:nvPr/>
              </p:nvSpPr>
              <p:spPr>
                <a:xfrm>
                  <a:off x="4860032" y="1988840"/>
                  <a:ext cx="504056" cy="216024"/>
                </a:xfrm>
                <a:prstGeom prst="rect">
                  <a:avLst/>
                </a:prstGeom>
                <a:solidFill>
                  <a:srgbClr val="9BBB59"/>
                </a:solidFill>
                <a:ln w="25400" cap="flat" cmpd="sng" algn="ctr">
                  <a:solidFill>
                    <a:srgbClr val="9BBB59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7" name="矩形 36"/>
                <p:cNvSpPr/>
                <p:nvPr/>
              </p:nvSpPr>
              <p:spPr>
                <a:xfrm>
                  <a:off x="4716016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>
                  <a:off x="5220072" y="1988840"/>
                  <a:ext cx="144016" cy="216024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23" name="群組 22"/>
              <p:cNvGrpSpPr/>
              <p:nvPr/>
            </p:nvGrpSpPr>
            <p:grpSpPr>
              <a:xfrm>
                <a:off x="2303748" y="5146551"/>
                <a:ext cx="1080120" cy="288032"/>
                <a:chOff x="1259632" y="3573016"/>
                <a:chExt cx="1152128" cy="360040"/>
              </a:xfrm>
            </p:grpSpPr>
            <p:sp>
              <p:nvSpPr>
                <p:cNvPr id="29" name="橢圓 28"/>
                <p:cNvSpPr/>
                <p:nvPr/>
              </p:nvSpPr>
              <p:spPr>
                <a:xfrm>
                  <a:off x="1331640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0" name="橢圓 29"/>
                <p:cNvSpPr/>
                <p:nvPr/>
              </p:nvSpPr>
              <p:spPr>
                <a:xfrm>
                  <a:off x="1619672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1" name="橢圓 30"/>
                <p:cNvSpPr/>
                <p:nvPr/>
              </p:nvSpPr>
              <p:spPr>
                <a:xfrm>
                  <a:off x="1907704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2" name="橢圓 31"/>
                <p:cNvSpPr/>
                <p:nvPr/>
              </p:nvSpPr>
              <p:spPr>
                <a:xfrm>
                  <a:off x="2195736" y="3789040"/>
                  <a:ext cx="144016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3" name="矩形 32"/>
                <p:cNvSpPr/>
                <p:nvPr/>
              </p:nvSpPr>
              <p:spPr>
                <a:xfrm>
                  <a:off x="1259632" y="3789040"/>
                  <a:ext cx="1152128" cy="72008"/>
                </a:xfrm>
                <a:prstGeom prst="rect">
                  <a:avLst/>
                </a:prstGeom>
                <a:solidFill>
                  <a:srgbClr val="9BBB59">
                    <a:lumMod val="50000"/>
                  </a:srgbClr>
                </a:solidFill>
                <a:ln w="25400" cap="flat" cmpd="sng" algn="ctr">
                  <a:solidFill>
                    <a:srgbClr val="9BBB59">
                      <a:lumMod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4" name="矩形 33"/>
                <p:cNvSpPr/>
                <p:nvPr/>
              </p:nvSpPr>
              <p:spPr>
                <a:xfrm>
                  <a:off x="1403648" y="3645024"/>
                  <a:ext cx="864096" cy="72008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25400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35" name="梯形 34"/>
                <p:cNvSpPr/>
                <p:nvPr/>
              </p:nvSpPr>
              <p:spPr>
                <a:xfrm>
                  <a:off x="1259632" y="3573016"/>
                  <a:ext cx="1152128" cy="216024"/>
                </a:xfrm>
                <a:prstGeom prst="trapezoid">
                  <a:avLst/>
                </a:prstGeom>
                <a:noFill/>
                <a:ln w="6350" cap="flat" cmpd="sng" algn="ctr">
                  <a:solidFill>
                    <a:sysClr val="windowText" lastClr="000000"/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  <p:grpSp>
            <p:nvGrpSpPr>
              <p:cNvPr id="24" name="群組 23"/>
              <p:cNvGrpSpPr/>
              <p:nvPr/>
            </p:nvGrpSpPr>
            <p:grpSpPr>
              <a:xfrm>
                <a:off x="3820853" y="5229200"/>
                <a:ext cx="967171" cy="327477"/>
                <a:chOff x="3776404" y="5261763"/>
                <a:chExt cx="967171" cy="327477"/>
              </a:xfrm>
            </p:grpSpPr>
            <p:sp>
              <p:nvSpPr>
                <p:cNvPr id="25" name="橢圓 24"/>
                <p:cNvSpPr/>
                <p:nvPr/>
              </p:nvSpPr>
              <p:spPr>
                <a:xfrm>
                  <a:off x="4518929" y="5445224"/>
                  <a:ext cx="125079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26" name="橢圓 25"/>
                <p:cNvSpPr/>
                <p:nvPr/>
              </p:nvSpPr>
              <p:spPr>
                <a:xfrm>
                  <a:off x="3851920" y="5445224"/>
                  <a:ext cx="125079" cy="144016"/>
                </a:xfrm>
                <a:prstGeom prst="ellipse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  <p:sp>
              <p:nvSpPr>
                <p:cNvPr id="27" name="框架 26"/>
                <p:cNvSpPr/>
                <p:nvPr/>
              </p:nvSpPr>
              <p:spPr>
                <a:xfrm>
                  <a:off x="3776404" y="5261763"/>
                  <a:ext cx="967171" cy="215273"/>
                </a:xfrm>
                <a:prstGeom prst="frame">
                  <a:avLst/>
                </a:prstGeom>
                <a:solidFill>
                  <a:srgbClr val="4F81BD"/>
                </a:solidFill>
                <a:ln w="25400" cap="flat" cmpd="sng" algn="ctr">
                  <a:solidFill>
                    <a:srgbClr val="4F81BD">
                      <a:shade val="50000"/>
                    </a:srgb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black"/>
                    </a:solidFill>
                    <a:ea typeface="新細明體"/>
                  </a:endParaRPr>
                </a:p>
              </p:txBody>
            </p:sp>
            <p:sp>
              <p:nvSpPr>
                <p:cNvPr id="28" name="矩形 27"/>
                <p:cNvSpPr/>
                <p:nvPr/>
              </p:nvSpPr>
              <p:spPr>
                <a:xfrm>
                  <a:off x="3969798" y="5348173"/>
                  <a:ext cx="530194" cy="45719"/>
                </a:xfrm>
                <a:prstGeom prst="rect">
                  <a:avLst/>
                </a:prstGeom>
                <a:solidFill>
                  <a:sysClr val="window" lastClr="FFFFFF">
                    <a:lumMod val="50000"/>
                  </a:sysClr>
                </a:solidFill>
                <a:ln w="25400" cap="flat" cmpd="sng" algn="ctr">
                  <a:solidFill>
                    <a:sysClr val="window" lastClr="FFFFFF">
                      <a:lumMod val="50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TW" altLang="en-US" kern="0" smtClean="0">
                    <a:solidFill>
                      <a:prstClr val="white"/>
                    </a:solidFill>
                    <a:ea typeface="新細明體"/>
                  </a:endParaRPr>
                </a:p>
              </p:txBody>
            </p:sp>
          </p:grpSp>
        </p:grpSp>
        <p:sp>
          <p:nvSpPr>
            <p:cNvPr id="7" name="文字方塊 6"/>
            <p:cNvSpPr txBox="1"/>
            <p:nvPr/>
          </p:nvSpPr>
          <p:spPr>
            <a:xfrm>
              <a:off x="3253794" y="3460276"/>
              <a:ext cx="6735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PCB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8" name="文字方塊 7"/>
            <p:cNvSpPr txBox="1"/>
            <p:nvPr/>
          </p:nvSpPr>
          <p:spPr>
            <a:xfrm>
              <a:off x="6588224" y="2823319"/>
              <a:ext cx="14864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Connector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5441282" y="2823319"/>
              <a:ext cx="90108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MLCC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0" name="文字方塊 9"/>
            <p:cNvSpPr txBox="1"/>
            <p:nvPr/>
          </p:nvSpPr>
          <p:spPr>
            <a:xfrm>
              <a:off x="3094805" y="2463279"/>
              <a:ext cx="17652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err="1" smtClean="0">
                  <a:solidFill>
                    <a:srgbClr val="000000"/>
                  </a:solidFill>
                  <a:ea typeface="新細明體" pitchFamily="18" charset="-120"/>
                </a:rPr>
                <a:t>SiP</a:t>
              </a: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 (module)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1599889" y="2607295"/>
              <a:ext cx="4251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IC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3779912" y="4263479"/>
              <a:ext cx="10310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Sensor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3125705" y="5082302"/>
              <a:ext cx="183896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FPCB module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4" name="文字方塊 13"/>
            <p:cNvSpPr txBox="1"/>
            <p:nvPr/>
          </p:nvSpPr>
          <p:spPr>
            <a:xfrm>
              <a:off x="2553707" y="4212513"/>
              <a:ext cx="4251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IC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4932040" y="4407495"/>
              <a:ext cx="90108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dirty="0" smtClean="0">
                  <a:solidFill>
                    <a:srgbClr val="000000"/>
                  </a:solidFill>
                  <a:ea typeface="新細明體" pitchFamily="18" charset="-120"/>
                </a:rPr>
                <a:t>MLCC</a:t>
              </a:r>
              <a:endParaRPr kumimoji="1" lang="zh-TW" altLang="en-US" sz="2400" dirty="0">
                <a:solidFill>
                  <a:srgbClr val="000000"/>
                </a:solidFill>
                <a:ea typeface="新細明體" pitchFamily="18" charset="-120"/>
              </a:endParaRPr>
            </a:p>
          </p:txBody>
        </p:sp>
      </p:grpSp>
      <p:pic>
        <p:nvPicPr>
          <p:cNvPr id="77" name="音訊 7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8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1"/>
    </mc:Choice>
    <mc:Fallback>
      <p:transition spd="slow" advTm="1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各種形式的</a:t>
            </a:r>
            <a:r>
              <a:rPr lang="en-US" altLang="zh-TW" b="1" dirty="0"/>
              <a:t>IC </a:t>
            </a:r>
            <a:r>
              <a:rPr lang="zh-TW" altLang="en-US" dirty="0"/>
              <a:t>封裝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6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899592" y="1124744"/>
            <a:ext cx="7394269" cy="4380289"/>
            <a:chOff x="899592" y="1124744"/>
            <a:chExt cx="7394269" cy="4380289"/>
          </a:xfrm>
        </p:grpSpPr>
        <p:grpSp>
          <p:nvGrpSpPr>
            <p:cNvPr id="77" name="Group 211"/>
            <p:cNvGrpSpPr>
              <a:grpSpLocks/>
            </p:cNvGrpSpPr>
            <p:nvPr/>
          </p:nvGrpSpPr>
          <p:grpSpPr bwMode="auto">
            <a:xfrm>
              <a:off x="6716683" y="1295799"/>
              <a:ext cx="1466850" cy="1322387"/>
              <a:chOff x="1837" y="1661"/>
              <a:chExt cx="924" cy="833"/>
            </a:xfrm>
          </p:grpSpPr>
          <p:pic>
            <p:nvPicPr>
              <p:cNvPr id="78" name="Picture 212" descr="TSOP-T1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7" y="1661"/>
                <a:ext cx="924" cy="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9" name="Text Box 213"/>
              <p:cNvSpPr txBox="1">
                <a:spLocks noChangeArrowheads="1"/>
              </p:cNvSpPr>
              <p:nvPr/>
            </p:nvSpPr>
            <p:spPr bwMode="auto">
              <a:xfrm>
                <a:off x="2009" y="2263"/>
                <a:ext cx="50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TSOP</a:t>
                </a:r>
              </a:p>
            </p:txBody>
          </p:sp>
        </p:grpSp>
        <p:grpSp>
          <p:nvGrpSpPr>
            <p:cNvPr id="80" name="群組 79"/>
            <p:cNvGrpSpPr/>
            <p:nvPr/>
          </p:nvGrpSpPr>
          <p:grpSpPr>
            <a:xfrm>
              <a:off x="899592" y="2834210"/>
              <a:ext cx="1658938" cy="1366193"/>
              <a:chOff x="1043608" y="3356992"/>
              <a:chExt cx="1658938" cy="1366193"/>
            </a:xfrm>
          </p:grpSpPr>
          <p:pic>
            <p:nvPicPr>
              <p:cNvPr id="81" name="Picture 218" descr="bga">
                <a:hlinkClick r:id="rId6"/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3608" y="3356992"/>
                <a:ext cx="1371600" cy="7143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2" name="Text Box 219"/>
              <p:cNvSpPr txBox="1">
                <a:spLocks noChangeArrowheads="1"/>
              </p:cNvSpPr>
              <p:nvPr/>
            </p:nvSpPr>
            <p:spPr bwMode="auto">
              <a:xfrm>
                <a:off x="1043608" y="4077072"/>
                <a:ext cx="1658938" cy="646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PBGA/</a:t>
                </a:r>
              </a:p>
              <a:p>
                <a:pPr algn="l"/>
                <a:r>
                  <a:rPr lang="en-US" altLang="zh-TW" sz="1800" dirty="0" smtClean="0">
                    <a:latin typeface="Arial" charset="0"/>
                  </a:rPr>
                  <a:t>Flip-Chip BGA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  <p:grpSp>
          <p:nvGrpSpPr>
            <p:cNvPr id="83" name="Group 223"/>
            <p:cNvGrpSpPr>
              <a:grpSpLocks/>
            </p:cNvGrpSpPr>
            <p:nvPr/>
          </p:nvGrpSpPr>
          <p:grpSpPr bwMode="auto">
            <a:xfrm>
              <a:off x="2738834" y="4562402"/>
              <a:ext cx="681038" cy="890587"/>
              <a:chOff x="1474" y="3067"/>
              <a:chExt cx="429" cy="561"/>
            </a:xfrm>
          </p:grpSpPr>
          <p:pic>
            <p:nvPicPr>
              <p:cNvPr id="84" name="Picture 224" descr="DFN8p">
                <a:hlinkClick r:id="rId8"/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19" y="3067"/>
                <a:ext cx="384" cy="3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5" name="Text Box 225"/>
              <p:cNvSpPr txBox="1">
                <a:spLocks noChangeArrowheads="1"/>
              </p:cNvSpPr>
              <p:nvPr/>
            </p:nvSpPr>
            <p:spPr bwMode="auto">
              <a:xfrm>
                <a:off x="1474" y="3397"/>
                <a:ext cx="41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DFN</a:t>
                </a:r>
              </a:p>
            </p:txBody>
          </p:sp>
        </p:grpSp>
        <p:grpSp>
          <p:nvGrpSpPr>
            <p:cNvPr id="86" name="Group 226"/>
            <p:cNvGrpSpPr>
              <a:grpSpLocks/>
            </p:cNvGrpSpPr>
            <p:nvPr/>
          </p:nvGrpSpPr>
          <p:grpSpPr bwMode="auto">
            <a:xfrm>
              <a:off x="1189137" y="1394221"/>
              <a:ext cx="790575" cy="1079949"/>
              <a:chOff x="2789" y="2886"/>
              <a:chExt cx="600" cy="862"/>
            </a:xfrm>
          </p:grpSpPr>
          <p:pic>
            <p:nvPicPr>
              <p:cNvPr id="87" name="Picture 227" descr="DIP">
                <a:hlinkClick r:id="rId10"/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886"/>
                <a:ext cx="600" cy="6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8" name="Text Box 228"/>
              <p:cNvSpPr txBox="1">
                <a:spLocks noChangeArrowheads="1"/>
              </p:cNvSpPr>
              <p:nvPr/>
            </p:nvSpPr>
            <p:spPr bwMode="auto">
              <a:xfrm>
                <a:off x="2842" y="3517"/>
                <a:ext cx="35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DIP</a:t>
                </a:r>
              </a:p>
            </p:txBody>
          </p:sp>
        </p:grpSp>
        <p:grpSp>
          <p:nvGrpSpPr>
            <p:cNvPr id="89" name="Group 239"/>
            <p:cNvGrpSpPr>
              <a:grpSpLocks/>
            </p:cNvGrpSpPr>
            <p:nvPr/>
          </p:nvGrpSpPr>
          <p:grpSpPr bwMode="auto">
            <a:xfrm>
              <a:off x="1115541" y="4490443"/>
              <a:ext cx="792163" cy="1008063"/>
              <a:chOff x="612" y="3022"/>
              <a:chExt cx="499" cy="635"/>
            </a:xfrm>
          </p:grpSpPr>
          <p:sp>
            <p:nvSpPr>
              <p:cNvPr id="90" name="Text Box 240"/>
              <p:cNvSpPr txBox="1">
                <a:spLocks noChangeArrowheads="1"/>
              </p:cNvSpPr>
              <p:nvPr/>
            </p:nvSpPr>
            <p:spPr bwMode="auto">
              <a:xfrm>
                <a:off x="612" y="3426"/>
                <a:ext cx="42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>
                    <a:latin typeface="Arial" charset="0"/>
                  </a:rPr>
                  <a:t>QFN</a:t>
                </a:r>
              </a:p>
            </p:txBody>
          </p:sp>
          <p:pic>
            <p:nvPicPr>
              <p:cNvPr id="91" name="Picture 241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3022"/>
                <a:ext cx="499" cy="3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2" name="群組 91"/>
            <p:cNvGrpSpPr/>
            <p:nvPr/>
          </p:nvGrpSpPr>
          <p:grpSpPr>
            <a:xfrm>
              <a:off x="2573840" y="1124744"/>
              <a:ext cx="1494104" cy="1493442"/>
              <a:chOff x="2339975" y="1447800"/>
              <a:chExt cx="1350088" cy="1342420"/>
            </a:xfrm>
          </p:grpSpPr>
          <p:pic>
            <p:nvPicPr>
              <p:cNvPr id="93" name="Picture 2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975" y="1447800"/>
                <a:ext cx="1350088" cy="10500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4" name="文字方塊 93"/>
              <p:cNvSpPr txBox="1"/>
              <p:nvPr/>
            </p:nvSpPr>
            <p:spPr>
              <a:xfrm>
                <a:off x="2716213" y="2420888"/>
                <a:ext cx="6591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QFP</a:t>
                </a:r>
                <a:endParaRPr lang="zh-TW" altLang="en-US" sz="1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5" name="群組 94"/>
            <p:cNvGrpSpPr/>
            <p:nvPr/>
          </p:nvGrpSpPr>
          <p:grpSpPr>
            <a:xfrm>
              <a:off x="6762673" y="4308578"/>
              <a:ext cx="1531188" cy="1144411"/>
              <a:chOff x="6052534" y="1717817"/>
              <a:chExt cx="1531188" cy="1144411"/>
            </a:xfrm>
          </p:grpSpPr>
          <p:pic>
            <p:nvPicPr>
              <p:cNvPr id="96" name="Picture 3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1325" y="1717817"/>
                <a:ext cx="842963" cy="7921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97" name="矩形 96"/>
              <p:cNvSpPr/>
              <p:nvPr/>
            </p:nvSpPr>
            <p:spPr>
              <a:xfrm>
                <a:off x="6052534" y="2492896"/>
                <a:ext cx="15311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chip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98" name="群組 97"/>
            <p:cNvGrpSpPr/>
            <p:nvPr/>
          </p:nvGrpSpPr>
          <p:grpSpPr>
            <a:xfrm>
              <a:off x="3059832" y="2940252"/>
              <a:ext cx="803037" cy="1190102"/>
              <a:chOff x="3653657" y="3236864"/>
              <a:chExt cx="803037" cy="1190102"/>
            </a:xfrm>
          </p:grpSpPr>
          <p:pic>
            <p:nvPicPr>
              <p:cNvPr id="99" name="Picture 5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53657" y="3236864"/>
                <a:ext cx="803037" cy="8030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0" name="矩形 99"/>
              <p:cNvSpPr/>
              <p:nvPr/>
            </p:nvSpPr>
            <p:spPr>
              <a:xfrm>
                <a:off x="3707904" y="4057634"/>
                <a:ext cx="65915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CSP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1" name="群組 100"/>
            <p:cNvGrpSpPr/>
            <p:nvPr/>
          </p:nvGrpSpPr>
          <p:grpSpPr>
            <a:xfrm>
              <a:off x="4716016" y="3092950"/>
              <a:ext cx="1360966" cy="1037404"/>
              <a:chOff x="4874939" y="3481008"/>
              <a:chExt cx="1360966" cy="1037404"/>
            </a:xfrm>
          </p:grpSpPr>
          <p:pic>
            <p:nvPicPr>
              <p:cNvPr id="102" name="Picture 6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74939" y="3481008"/>
                <a:ext cx="1360966" cy="567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3" name="矩形 102"/>
              <p:cNvSpPr/>
              <p:nvPr/>
            </p:nvSpPr>
            <p:spPr>
              <a:xfrm>
                <a:off x="5184635" y="4149080"/>
                <a:ext cx="68480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WLP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4" name="群組 103"/>
            <p:cNvGrpSpPr/>
            <p:nvPr/>
          </p:nvGrpSpPr>
          <p:grpSpPr>
            <a:xfrm>
              <a:off x="4498450" y="4343320"/>
              <a:ext cx="1595309" cy="1161713"/>
              <a:chOff x="6865123" y="3428707"/>
              <a:chExt cx="1595309" cy="1161713"/>
            </a:xfrm>
          </p:grpSpPr>
          <p:pic>
            <p:nvPicPr>
              <p:cNvPr id="105" name="Picture 7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42138" y="3428707"/>
                <a:ext cx="1507726" cy="817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6" name="矩形 105"/>
              <p:cNvSpPr/>
              <p:nvPr/>
            </p:nvSpPr>
            <p:spPr>
              <a:xfrm>
                <a:off x="6865123" y="4221088"/>
                <a:ext cx="159530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BGA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7" name="Group 220"/>
            <p:cNvGrpSpPr>
              <a:grpSpLocks/>
            </p:cNvGrpSpPr>
            <p:nvPr/>
          </p:nvGrpSpPr>
          <p:grpSpPr bwMode="auto">
            <a:xfrm>
              <a:off x="4891261" y="1322042"/>
              <a:ext cx="904875" cy="1152525"/>
              <a:chOff x="4014" y="1661"/>
              <a:chExt cx="570" cy="726"/>
            </a:xfrm>
          </p:grpSpPr>
          <p:pic>
            <p:nvPicPr>
              <p:cNvPr id="108" name="Picture 221" descr="plcc">
                <a:hlinkClick r:id="rId18"/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4" y="1661"/>
                <a:ext cx="570" cy="4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9" name="Text Box 222"/>
              <p:cNvSpPr txBox="1">
                <a:spLocks noChangeArrowheads="1"/>
              </p:cNvSpPr>
              <p:nvPr/>
            </p:nvSpPr>
            <p:spPr bwMode="auto">
              <a:xfrm>
                <a:off x="4059" y="2156"/>
                <a:ext cx="50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PLCC</a:t>
                </a:r>
              </a:p>
            </p:txBody>
          </p:sp>
        </p:grpSp>
        <p:grpSp>
          <p:nvGrpSpPr>
            <p:cNvPr id="110" name="群組 109"/>
            <p:cNvGrpSpPr/>
            <p:nvPr/>
          </p:nvGrpSpPr>
          <p:grpSpPr>
            <a:xfrm>
              <a:off x="6989733" y="3045524"/>
              <a:ext cx="936420" cy="1082030"/>
              <a:chOff x="6989733" y="3568306"/>
              <a:chExt cx="936420" cy="1082030"/>
            </a:xfrm>
          </p:grpSpPr>
          <p:pic>
            <p:nvPicPr>
              <p:cNvPr id="111" name="Picture 9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9733" y="3568306"/>
                <a:ext cx="936420" cy="7247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" name="矩形 111"/>
              <p:cNvSpPr/>
              <p:nvPr/>
            </p:nvSpPr>
            <p:spPr>
              <a:xfrm>
                <a:off x="7106845" y="4281004"/>
                <a:ext cx="63350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TSV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</p:grpSp>
      <p:sp>
        <p:nvSpPr>
          <p:cNvPr id="113" name="文字方塊 112"/>
          <p:cNvSpPr txBox="1"/>
          <p:nvPr/>
        </p:nvSpPr>
        <p:spPr>
          <a:xfrm>
            <a:off x="323528" y="5786538"/>
            <a:ext cx="60612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dirty="0">
                <a:solidFill>
                  <a:srgbClr val="FF0000"/>
                </a:solidFill>
                <a:latin typeface="Calibri" panose="020F0502020204030204" pitchFamily="34" charset="0"/>
              </a:rPr>
              <a:t>BGA </a:t>
            </a:r>
            <a:r>
              <a:rPr lang="zh-TW" altLang="en-US" sz="2000" dirty="0">
                <a:solidFill>
                  <a:srgbClr val="FF0000"/>
                </a:solidFill>
                <a:latin typeface="Calibri" panose="020F0502020204030204" pitchFamily="34" charset="0"/>
              </a:rPr>
              <a:t>封裝</a:t>
            </a:r>
            <a:r>
              <a:rPr lang="en-US" altLang="zh-TW" sz="2000" dirty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市場規模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: 2023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年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828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億顆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, 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產值 </a:t>
            </a:r>
            <a:r>
              <a:rPr lang="en-US" altLang="zh-TW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161</a:t>
            </a:r>
            <a:r>
              <a:rPr lang="zh-TW" altLang="en-US" sz="20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億美元</a:t>
            </a:r>
            <a:endParaRPr lang="zh-TW" altLang="en-US" sz="200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音訊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63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590"/>
    </mc:Choice>
    <mc:Fallback>
      <p:transition spd="slow" advTm="79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Different types of IC packaging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7</a:t>
            </a:fld>
            <a:endParaRPr lang="en-US" b="1" dirty="0"/>
          </a:p>
        </p:txBody>
      </p:sp>
      <p:grpSp>
        <p:nvGrpSpPr>
          <p:cNvPr id="3" name="群組 2"/>
          <p:cNvGrpSpPr/>
          <p:nvPr/>
        </p:nvGrpSpPr>
        <p:grpSpPr>
          <a:xfrm>
            <a:off x="899592" y="1124744"/>
            <a:ext cx="7394269" cy="4380289"/>
            <a:chOff x="899592" y="1124744"/>
            <a:chExt cx="7394269" cy="4380289"/>
          </a:xfrm>
        </p:grpSpPr>
        <p:grpSp>
          <p:nvGrpSpPr>
            <p:cNvPr id="77" name="Group 211"/>
            <p:cNvGrpSpPr>
              <a:grpSpLocks/>
            </p:cNvGrpSpPr>
            <p:nvPr/>
          </p:nvGrpSpPr>
          <p:grpSpPr bwMode="auto">
            <a:xfrm>
              <a:off x="6716683" y="1295799"/>
              <a:ext cx="1466850" cy="1322387"/>
              <a:chOff x="1837" y="1661"/>
              <a:chExt cx="924" cy="833"/>
            </a:xfrm>
          </p:grpSpPr>
          <p:pic>
            <p:nvPicPr>
              <p:cNvPr id="78" name="Picture 212" descr="TSOP-T1">
                <a:hlinkClick r:id="rId4"/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7" y="1661"/>
                <a:ext cx="924" cy="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9" name="Text Box 213"/>
              <p:cNvSpPr txBox="1">
                <a:spLocks noChangeArrowheads="1"/>
              </p:cNvSpPr>
              <p:nvPr/>
            </p:nvSpPr>
            <p:spPr bwMode="auto">
              <a:xfrm>
                <a:off x="2009" y="2263"/>
                <a:ext cx="508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TSOP</a:t>
                </a:r>
              </a:p>
            </p:txBody>
          </p:sp>
        </p:grpSp>
        <p:grpSp>
          <p:nvGrpSpPr>
            <p:cNvPr id="80" name="群組 79"/>
            <p:cNvGrpSpPr/>
            <p:nvPr/>
          </p:nvGrpSpPr>
          <p:grpSpPr>
            <a:xfrm>
              <a:off x="899592" y="2834210"/>
              <a:ext cx="1658938" cy="1366193"/>
              <a:chOff x="1043608" y="3356992"/>
              <a:chExt cx="1658938" cy="1366193"/>
            </a:xfrm>
          </p:grpSpPr>
          <p:pic>
            <p:nvPicPr>
              <p:cNvPr id="81" name="Picture 218" descr="bga">
                <a:hlinkClick r:id="rId6"/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3608" y="3356992"/>
                <a:ext cx="1371600" cy="7143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2" name="Text Box 219"/>
              <p:cNvSpPr txBox="1">
                <a:spLocks noChangeArrowheads="1"/>
              </p:cNvSpPr>
              <p:nvPr/>
            </p:nvSpPr>
            <p:spPr bwMode="auto">
              <a:xfrm>
                <a:off x="1043608" y="4077072"/>
                <a:ext cx="1658938" cy="6461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PBGA/</a:t>
                </a:r>
              </a:p>
              <a:p>
                <a:pPr algn="l"/>
                <a:r>
                  <a:rPr lang="en-US" altLang="zh-TW" sz="1800" dirty="0" smtClean="0">
                    <a:latin typeface="Arial" charset="0"/>
                  </a:rPr>
                  <a:t>Flip-Chip BGA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  <p:grpSp>
          <p:nvGrpSpPr>
            <p:cNvPr id="83" name="Group 223"/>
            <p:cNvGrpSpPr>
              <a:grpSpLocks/>
            </p:cNvGrpSpPr>
            <p:nvPr/>
          </p:nvGrpSpPr>
          <p:grpSpPr bwMode="auto">
            <a:xfrm>
              <a:off x="2738834" y="4562402"/>
              <a:ext cx="681038" cy="890587"/>
              <a:chOff x="1474" y="3067"/>
              <a:chExt cx="429" cy="561"/>
            </a:xfrm>
          </p:grpSpPr>
          <p:pic>
            <p:nvPicPr>
              <p:cNvPr id="84" name="Picture 224" descr="DFN8p">
                <a:hlinkClick r:id="rId8"/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19" y="3067"/>
                <a:ext cx="384" cy="31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5" name="Text Box 225"/>
              <p:cNvSpPr txBox="1">
                <a:spLocks noChangeArrowheads="1"/>
              </p:cNvSpPr>
              <p:nvPr/>
            </p:nvSpPr>
            <p:spPr bwMode="auto">
              <a:xfrm>
                <a:off x="1474" y="3397"/>
                <a:ext cx="41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DFN</a:t>
                </a:r>
              </a:p>
            </p:txBody>
          </p:sp>
        </p:grpSp>
        <p:grpSp>
          <p:nvGrpSpPr>
            <p:cNvPr id="86" name="Group 226"/>
            <p:cNvGrpSpPr>
              <a:grpSpLocks/>
            </p:cNvGrpSpPr>
            <p:nvPr/>
          </p:nvGrpSpPr>
          <p:grpSpPr bwMode="auto">
            <a:xfrm>
              <a:off x="1189137" y="1394221"/>
              <a:ext cx="790575" cy="1079949"/>
              <a:chOff x="2789" y="2886"/>
              <a:chExt cx="600" cy="862"/>
            </a:xfrm>
          </p:grpSpPr>
          <p:pic>
            <p:nvPicPr>
              <p:cNvPr id="87" name="Picture 227" descr="DIP">
                <a:hlinkClick r:id="rId10"/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886"/>
                <a:ext cx="600" cy="6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8" name="Text Box 228"/>
              <p:cNvSpPr txBox="1">
                <a:spLocks noChangeArrowheads="1"/>
              </p:cNvSpPr>
              <p:nvPr/>
            </p:nvSpPr>
            <p:spPr bwMode="auto">
              <a:xfrm>
                <a:off x="2842" y="3517"/>
                <a:ext cx="35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DIP</a:t>
                </a:r>
              </a:p>
            </p:txBody>
          </p:sp>
        </p:grpSp>
        <p:grpSp>
          <p:nvGrpSpPr>
            <p:cNvPr id="89" name="Group 239"/>
            <p:cNvGrpSpPr>
              <a:grpSpLocks/>
            </p:cNvGrpSpPr>
            <p:nvPr/>
          </p:nvGrpSpPr>
          <p:grpSpPr bwMode="auto">
            <a:xfrm>
              <a:off x="1115541" y="4490443"/>
              <a:ext cx="792163" cy="1008063"/>
              <a:chOff x="612" y="3022"/>
              <a:chExt cx="499" cy="635"/>
            </a:xfrm>
          </p:grpSpPr>
          <p:sp>
            <p:nvSpPr>
              <p:cNvPr id="90" name="Text Box 240"/>
              <p:cNvSpPr txBox="1">
                <a:spLocks noChangeArrowheads="1"/>
              </p:cNvSpPr>
              <p:nvPr/>
            </p:nvSpPr>
            <p:spPr bwMode="auto">
              <a:xfrm>
                <a:off x="612" y="3426"/>
                <a:ext cx="42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>
                    <a:latin typeface="Arial" charset="0"/>
                  </a:rPr>
                  <a:t>QFN</a:t>
                </a:r>
              </a:p>
            </p:txBody>
          </p:sp>
          <p:pic>
            <p:nvPicPr>
              <p:cNvPr id="91" name="Picture 241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" y="3022"/>
                <a:ext cx="499" cy="3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2" name="群組 91"/>
            <p:cNvGrpSpPr/>
            <p:nvPr/>
          </p:nvGrpSpPr>
          <p:grpSpPr>
            <a:xfrm>
              <a:off x="2573840" y="1124744"/>
              <a:ext cx="1494104" cy="1493442"/>
              <a:chOff x="2339975" y="1447800"/>
              <a:chExt cx="1350088" cy="1342420"/>
            </a:xfrm>
          </p:grpSpPr>
          <p:pic>
            <p:nvPicPr>
              <p:cNvPr id="93" name="Picture 2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975" y="1447800"/>
                <a:ext cx="1350088" cy="10500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4" name="文字方塊 93"/>
              <p:cNvSpPr txBox="1"/>
              <p:nvPr/>
            </p:nvSpPr>
            <p:spPr>
              <a:xfrm>
                <a:off x="2716213" y="2420888"/>
                <a:ext cx="6591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TW" sz="18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QFP</a:t>
                </a:r>
                <a:endParaRPr lang="zh-TW" altLang="en-US" sz="18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5" name="群組 94"/>
            <p:cNvGrpSpPr/>
            <p:nvPr/>
          </p:nvGrpSpPr>
          <p:grpSpPr>
            <a:xfrm>
              <a:off x="6762673" y="4308578"/>
              <a:ext cx="1531188" cy="1144411"/>
              <a:chOff x="6052534" y="1717817"/>
              <a:chExt cx="1531188" cy="1144411"/>
            </a:xfrm>
          </p:grpSpPr>
          <p:pic>
            <p:nvPicPr>
              <p:cNvPr id="96" name="Picture 3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21325" y="1717817"/>
                <a:ext cx="842963" cy="7921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97" name="矩形 96"/>
              <p:cNvSpPr/>
              <p:nvPr/>
            </p:nvSpPr>
            <p:spPr>
              <a:xfrm>
                <a:off x="6052534" y="2492896"/>
                <a:ext cx="153118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chip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98" name="群組 97"/>
            <p:cNvGrpSpPr/>
            <p:nvPr/>
          </p:nvGrpSpPr>
          <p:grpSpPr>
            <a:xfrm>
              <a:off x="3059832" y="2940252"/>
              <a:ext cx="803037" cy="1190102"/>
              <a:chOff x="3653657" y="3236864"/>
              <a:chExt cx="803037" cy="1190102"/>
            </a:xfrm>
          </p:grpSpPr>
          <p:pic>
            <p:nvPicPr>
              <p:cNvPr id="99" name="Picture 5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53657" y="3236864"/>
                <a:ext cx="803037" cy="8030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0" name="矩形 99"/>
              <p:cNvSpPr/>
              <p:nvPr/>
            </p:nvSpPr>
            <p:spPr>
              <a:xfrm>
                <a:off x="3707904" y="4057634"/>
                <a:ext cx="65915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CSP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1" name="群組 100"/>
            <p:cNvGrpSpPr/>
            <p:nvPr/>
          </p:nvGrpSpPr>
          <p:grpSpPr>
            <a:xfrm>
              <a:off x="4716016" y="3092950"/>
              <a:ext cx="1360966" cy="1037404"/>
              <a:chOff x="4874939" y="3481008"/>
              <a:chExt cx="1360966" cy="1037404"/>
            </a:xfrm>
          </p:grpSpPr>
          <p:pic>
            <p:nvPicPr>
              <p:cNvPr id="102" name="Picture 6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74939" y="3481008"/>
                <a:ext cx="1360966" cy="5670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3" name="矩形 102"/>
              <p:cNvSpPr/>
              <p:nvPr/>
            </p:nvSpPr>
            <p:spPr>
              <a:xfrm>
                <a:off x="5184635" y="4149080"/>
                <a:ext cx="68480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WLP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4" name="群組 103"/>
            <p:cNvGrpSpPr/>
            <p:nvPr/>
          </p:nvGrpSpPr>
          <p:grpSpPr>
            <a:xfrm>
              <a:off x="4498450" y="4343320"/>
              <a:ext cx="1595309" cy="1161713"/>
              <a:chOff x="6865123" y="3428707"/>
              <a:chExt cx="1595309" cy="1161713"/>
            </a:xfrm>
          </p:grpSpPr>
          <p:pic>
            <p:nvPicPr>
              <p:cNvPr id="105" name="Picture 7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42138" y="3428707"/>
                <a:ext cx="1507726" cy="8174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6" name="矩形 105"/>
              <p:cNvSpPr/>
              <p:nvPr/>
            </p:nvSpPr>
            <p:spPr>
              <a:xfrm>
                <a:off x="6865123" y="4221088"/>
                <a:ext cx="159530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Arial" charset="0"/>
                  </a:rPr>
                  <a:t>Ceramic BGA</a:t>
                </a: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07" name="Group 220"/>
            <p:cNvGrpSpPr>
              <a:grpSpLocks/>
            </p:cNvGrpSpPr>
            <p:nvPr/>
          </p:nvGrpSpPr>
          <p:grpSpPr bwMode="auto">
            <a:xfrm>
              <a:off x="4891261" y="1322042"/>
              <a:ext cx="904875" cy="1152525"/>
              <a:chOff x="4014" y="1661"/>
              <a:chExt cx="570" cy="726"/>
            </a:xfrm>
          </p:grpSpPr>
          <p:pic>
            <p:nvPicPr>
              <p:cNvPr id="108" name="Picture 221" descr="plcc">
                <a:hlinkClick r:id="rId18"/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014" y="1661"/>
                <a:ext cx="570" cy="45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9" name="Text Box 222"/>
              <p:cNvSpPr txBox="1">
                <a:spLocks noChangeArrowheads="1"/>
              </p:cNvSpPr>
              <p:nvPr/>
            </p:nvSpPr>
            <p:spPr bwMode="auto">
              <a:xfrm>
                <a:off x="4059" y="2156"/>
                <a:ext cx="500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>
                    <a:latin typeface="Arial" charset="0"/>
                  </a:rPr>
                  <a:t>PLCC</a:t>
                </a:r>
              </a:p>
            </p:txBody>
          </p:sp>
        </p:grpSp>
        <p:grpSp>
          <p:nvGrpSpPr>
            <p:cNvPr id="110" name="群組 109"/>
            <p:cNvGrpSpPr/>
            <p:nvPr/>
          </p:nvGrpSpPr>
          <p:grpSpPr>
            <a:xfrm>
              <a:off x="6989733" y="3045524"/>
              <a:ext cx="936420" cy="1082030"/>
              <a:chOff x="6989733" y="3568306"/>
              <a:chExt cx="936420" cy="1082030"/>
            </a:xfrm>
          </p:grpSpPr>
          <p:pic>
            <p:nvPicPr>
              <p:cNvPr id="111" name="Picture 9"/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89733" y="3568306"/>
                <a:ext cx="936420" cy="7247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" name="矩形 111"/>
              <p:cNvSpPr/>
              <p:nvPr/>
            </p:nvSpPr>
            <p:spPr>
              <a:xfrm>
                <a:off x="7106845" y="4281004"/>
                <a:ext cx="63350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altLang="zh-TW" sz="1800" dirty="0" smtClean="0">
                    <a:latin typeface="Arial" charset="0"/>
                  </a:rPr>
                  <a:t>TSV</a:t>
                </a:r>
                <a:endParaRPr lang="en-US" altLang="zh-TW" sz="1800" dirty="0">
                  <a:latin typeface="Arial" charset="0"/>
                </a:endParaRPr>
              </a:p>
            </p:txBody>
          </p:sp>
        </p:grpSp>
      </p:grpSp>
      <p:sp>
        <p:nvSpPr>
          <p:cNvPr id="113" name="文字方塊 112"/>
          <p:cNvSpPr txBox="1"/>
          <p:nvPr/>
        </p:nvSpPr>
        <p:spPr>
          <a:xfrm>
            <a:off x="827584" y="5786538"/>
            <a:ext cx="5468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  <a:latin typeface="+mj-lt"/>
              </a:rPr>
              <a:t>BGA Market </a:t>
            </a:r>
            <a:r>
              <a:rPr lang="en-US" altLang="zh-TW" dirty="0" smtClean="0">
                <a:solidFill>
                  <a:srgbClr val="FF0000"/>
                </a:solidFill>
                <a:latin typeface="+mj-lt"/>
              </a:rPr>
              <a:t>size : </a:t>
            </a:r>
            <a:r>
              <a:rPr lang="en-US" altLang="zh-TW" dirty="0" smtClean="0">
                <a:solidFill>
                  <a:srgbClr val="FF0000"/>
                </a:solidFill>
                <a:latin typeface="+mj-lt"/>
              </a:rPr>
              <a:t>82 </a:t>
            </a:r>
            <a:r>
              <a:rPr lang="en-US" altLang="zh-TW" dirty="0" smtClean="0">
                <a:solidFill>
                  <a:srgbClr val="FF0000"/>
                </a:solidFill>
                <a:latin typeface="+mj-lt"/>
              </a:rPr>
              <a:t>Billion units, </a:t>
            </a:r>
            <a:r>
              <a:rPr lang="en-US" altLang="zh-TW" dirty="0" smtClean="0">
                <a:solidFill>
                  <a:srgbClr val="FF0000"/>
                </a:solidFill>
                <a:latin typeface="+mj-lt"/>
              </a:rPr>
              <a:t>16 </a:t>
            </a:r>
            <a:r>
              <a:rPr lang="en-US" altLang="zh-TW" dirty="0" smtClean="0">
                <a:solidFill>
                  <a:srgbClr val="FF0000"/>
                </a:solidFill>
                <a:latin typeface="+mj-lt"/>
              </a:rPr>
              <a:t>Billion </a:t>
            </a:r>
            <a:r>
              <a:rPr lang="en-US" altLang="zh-TW" dirty="0" smtClean="0">
                <a:solidFill>
                  <a:srgbClr val="FF0000"/>
                </a:solidFill>
                <a:latin typeface="+mj-lt"/>
              </a:rPr>
              <a:t>US$ in 2023</a:t>
            </a:r>
            <a:endParaRPr lang="zh-TW" altLang="en-US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4" name="音訊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70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9"/>
    </mc:Choice>
    <mc:Fallback>
      <p:transition spd="slow" advTm="1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b="1" dirty="0"/>
              <a:t>IC </a:t>
            </a:r>
            <a:r>
              <a:rPr lang="zh-TW" altLang="en-US" dirty="0"/>
              <a:t>結構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8</a:t>
            </a:fld>
            <a:endParaRPr lang="en-US" b="1" dirty="0"/>
          </a:p>
        </p:txBody>
      </p:sp>
      <p:pic>
        <p:nvPicPr>
          <p:cNvPr id="4" name="Picture 3" descr="inde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2776"/>
            <a:ext cx="8137525" cy="437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82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016"/>
    </mc:Choice>
    <mc:Fallback>
      <p:transition spd="slow" advTm="41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What Substrate Makers do?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9</a:t>
            </a:fld>
            <a:endParaRPr lang="en-US" b="1" dirty="0"/>
          </a:p>
        </p:txBody>
      </p:sp>
      <p:pic>
        <p:nvPicPr>
          <p:cNvPr id="4" name="Picture 3" descr="inde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2776"/>
            <a:ext cx="8137525" cy="437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6"/>
    </mc:Choice>
    <mc:Fallback>
      <p:transition spd="slow" advTm="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b="1" dirty="0"/>
              <a:t>IC </a:t>
            </a:r>
            <a:r>
              <a:rPr lang="zh-TW" altLang="en-US" dirty="0"/>
              <a:t>半導體上下游供應鏈關係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10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576924" y="1196752"/>
            <a:ext cx="7739492" cy="4663587"/>
            <a:chOff x="179512" y="1724868"/>
            <a:chExt cx="7739492" cy="4663587"/>
          </a:xfrm>
        </p:grpSpPr>
        <p:sp>
          <p:nvSpPr>
            <p:cNvPr id="6" name="橢圓 5"/>
            <p:cNvSpPr/>
            <p:nvPr/>
          </p:nvSpPr>
          <p:spPr bwMode="auto">
            <a:xfrm>
              <a:off x="5076056" y="4365104"/>
              <a:ext cx="2718972" cy="2023351"/>
            </a:xfrm>
            <a:prstGeom prst="ellipse">
              <a:avLst/>
            </a:prstGeom>
            <a:noFill/>
            <a:ln w="5080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2310273" y="1724868"/>
              <a:ext cx="11095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en-US" altLang="zh-TW" sz="2400" dirty="0"/>
                <a:t>IC </a:t>
              </a:r>
              <a:r>
                <a:rPr lang="zh-TW" altLang="en-US" sz="2400" dirty="0" smtClean="0"/>
                <a:t>設計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593" y="1751985"/>
              <a:ext cx="973036" cy="884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3348608"/>
              <a:ext cx="2022245" cy="800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 descr="http://cdn.wccftech.com/wp-content/uploads/2014/03/2x-nm-wafer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833" y="4964161"/>
              <a:ext cx="1424294" cy="1424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4869160"/>
              <a:ext cx="1546200" cy="1090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2" name="直線單箭頭接點 11"/>
            <p:cNvCxnSpPr>
              <a:stCxn id="9" idx="0"/>
              <a:endCxn id="8" idx="2"/>
            </p:cNvCxnSpPr>
            <p:nvPr/>
          </p:nvCxnSpPr>
          <p:spPr bwMode="auto">
            <a:xfrm flipH="1" flipV="1">
              <a:off x="4166111" y="2636912"/>
              <a:ext cx="48860" cy="711696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直線單箭頭接點 12"/>
            <p:cNvCxnSpPr/>
            <p:nvPr/>
          </p:nvCxnSpPr>
          <p:spPr bwMode="auto">
            <a:xfrm flipV="1">
              <a:off x="2843808" y="4149080"/>
              <a:ext cx="641143" cy="815081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" name="直線單箭頭接點 13"/>
            <p:cNvCxnSpPr/>
            <p:nvPr/>
          </p:nvCxnSpPr>
          <p:spPr bwMode="auto">
            <a:xfrm flipH="1" flipV="1">
              <a:off x="4865323" y="4293096"/>
              <a:ext cx="714790" cy="576064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5" name="文字方塊 14"/>
            <p:cNvSpPr txBox="1"/>
            <p:nvPr/>
          </p:nvSpPr>
          <p:spPr>
            <a:xfrm>
              <a:off x="1547664" y="3132425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400" dirty="0"/>
                <a:t>專業封裝</a:t>
              </a:r>
              <a:r>
                <a:rPr lang="zh-TW" altLang="en-US" sz="2400" dirty="0" smtClean="0"/>
                <a:t>廠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179512" y="4865985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400" dirty="0"/>
                <a:t>晶圓製造</a:t>
              </a:r>
              <a:r>
                <a:rPr lang="zh-TW" altLang="en-US" sz="2400" dirty="0" smtClean="0"/>
                <a:t>廠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6697516" y="4793681"/>
              <a:ext cx="1107996" cy="46166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2400" dirty="0"/>
                <a:t>載板廠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848661" y="2052137"/>
              <a:ext cx="50847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1838405" y="3564305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3200" dirty="0">
                  <a:solidFill>
                    <a:srgbClr val="FF0000"/>
                  </a:solidFill>
                </a:rPr>
                <a:t>封裝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6913601" y="5255346"/>
              <a:ext cx="1005403" cy="58477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3200" dirty="0">
                  <a:solidFill>
                    <a:srgbClr val="FF0000"/>
                  </a:solidFill>
                </a:rPr>
                <a:t>載板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333097" y="5247156"/>
              <a:ext cx="100540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>
                <a:defRPr/>
              </a:pPr>
              <a:r>
                <a:rPr lang="zh-TW" altLang="en-US" sz="3200" dirty="0">
                  <a:solidFill>
                    <a:srgbClr val="FF0000"/>
                  </a:solidFill>
                </a:rPr>
                <a:t>晶圓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</p:grp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2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927"/>
    </mc:Choice>
    <mc:Fallback>
      <p:transition spd="slow" advTm="549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IC Manufacturing Supply Chain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11</a:t>
            </a:fld>
            <a:endParaRPr lang="en-US" b="1" dirty="0"/>
          </a:p>
        </p:txBody>
      </p:sp>
      <p:grpSp>
        <p:nvGrpSpPr>
          <p:cNvPr id="4" name="群組 3"/>
          <p:cNvGrpSpPr/>
          <p:nvPr/>
        </p:nvGrpSpPr>
        <p:grpSpPr>
          <a:xfrm>
            <a:off x="333097" y="1196752"/>
            <a:ext cx="8559443" cy="4663587"/>
            <a:chOff x="333097" y="1724868"/>
            <a:chExt cx="8559443" cy="4663587"/>
          </a:xfrm>
        </p:grpSpPr>
        <p:sp>
          <p:nvSpPr>
            <p:cNvPr id="6" name="橢圓 5"/>
            <p:cNvSpPr/>
            <p:nvPr/>
          </p:nvSpPr>
          <p:spPr bwMode="auto">
            <a:xfrm>
              <a:off x="5076056" y="4365104"/>
              <a:ext cx="2718972" cy="2023351"/>
            </a:xfrm>
            <a:prstGeom prst="ellipse">
              <a:avLst/>
            </a:prstGeom>
            <a:noFill/>
            <a:ln w="50800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7" name="文字方塊 6"/>
            <p:cNvSpPr txBox="1"/>
            <p:nvPr/>
          </p:nvSpPr>
          <p:spPr>
            <a:xfrm>
              <a:off x="1017611" y="1724868"/>
              <a:ext cx="249594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</a:t>
              </a:r>
              <a:r>
                <a:rPr kumimoji="0" lang="zh-TW" altLang="en-US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 </a:t>
              </a: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Design (Fabless)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593" y="1751985"/>
              <a:ext cx="973036" cy="884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848" y="3348608"/>
              <a:ext cx="2022245" cy="8004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 descr="http://cdn.wccftech.com/wp-content/uploads/2014/03/2x-nm-wafer.jp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833" y="4964161"/>
              <a:ext cx="1424294" cy="1424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4869160"/>
              <a:ext cx="1546200" cy="1090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2" name="直線單箭頭接點 11"/>
            <p:cNvCxnSpPr>
              <a:stCxn id="9" idx="0"/>
              <a:endCxn id="8" idx="2"/>
            </p:cNvCxnSpPr>
            <p:nvPr/>
          </p:nvCxnSpPr>
          <p:spPr bwMode="auto">
            <a:xfrm flipH="1" flipV="1">
              <a:off x="4166111" y="2636912"/>
              <a:ext cx="48860" cy="711696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3" name="直線單箭頭接點 12"/>
            <p:cNvCxnSpPr/>
            <p:nvPr/>
          </p:nvCxnSpPr>
          <p:spPr bwMode="auto">
            <a:xfrm flipV="1">
              <a:off x="2843808" y="4149080"/>
              <a:ext cx="641143" cy="815081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4" name="直線單箭頭接點 13"/>
            <p:cNvCxnSpPr/>
            <p:nvPr/>
          </p:nvCxnSpPr>
          <p:spPr bwMode="auto">
            <a:xfrm flipH="1" flipV="1">
              <a:off x="4865323" y="4293096"/>
              <a:ext cx="714790" cy="576064"/>
            </a:xfrm>
            <a:prstGeom prst="straightConnector1">
              <a:avLst/>
            </a:prstGeom>
            <a:solidFill>
              <a:srgbClr val="FFFFFF">
                <a:alpha val="50000"/>
              </a:srgbClr>
            </a:solidFill>
            <a:ln w="34925" cap="flat" cmpd="sng" algn="ctr">
              <a:solidFill>
                <a:srgbClr val="AAE2CA">
                  <a:lumMod val="75000"/>
                </a:srgbClr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5" name="文字方塊 14"/>
            <p:cNvSpPr txBox="1"/>
            <p:nvPr/>
          </p:nvSpPr>
          <p:spPr>
            <a:xfrm>
              <a:off x="2227148" y="3132425"/>
              <a:ext cx="8316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OSAT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6" name="文字方塊 15"/>
            <p:cNvSpPr txBox="1"/>
            <p:nvPr/>
          </p:nvSpPr>
          <p:spPr>
            <a:xfrm>
              <a:off x="539551" y="4865985"/>
              <a:ext cx="12174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Foundry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7" name="文字方塊 16"/>
            <p:cNvSpPr txBox="1"/>
            <p:nvPr/>
          </p:nvSpPr>
          <p:spPr>
            <a:xfrm>
              <a:off x="6697516" y="4793681"/>
              <a:ext cx="2195024" cy="46166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24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Substrate house</a:t>
              </a:r>
              <a:endParaRPr kumimoji="0" lang="zh-TW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8" name="文字方塊 17"/>
            <p:cNvSpPr txBox="1"/>
            <p:nvPr/>
          </p:nvSpPr>
          <p:spPr>
            <a:xfrm>
              <a:off x="2848661" y="2052137"/>
              <a:ext cx="50847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IC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1340182" y="3564305"/>
              <a:ext cx="183274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Packaging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0" name="文字方塊 19"/>
            <p:cNvSpPr txBox="1"/>
            <p:nvPr/>
          </p:nvSpPr>
          <p:spPr>
            <a:xfrm>
              <a:off x="6913601" y="5255346"/>
              <a:ext cx="1762855" cy="584775"/>
            </a:xfrm>
            <a:prstGeom prst="rect">
              <a:avLst/>
            </a:prstGeom>
            <a:solidFill>
              <a:srgbClr val="FFFFFF"/>
            </a:solidFill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Substrate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sp>
          <p:nvSpPr>
            <p:cNvPr id="21" name="文字方塊 20"/>
            <p:cNvSpPr txBox="1"/>
            <p:nvPr/>
          </p:nvSpPr>
          <p:spPr>
            <a:xfrm>
              <a:off x="333097" y="5247156"/>
              <a:ext cx="119173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 pitchFamily="34" charset="0"/>
                </a:rPr>
                <a:t>Wafer</a:t>
              </a:r>
              <a:endParaRPr kumimoji="0" lang="zh-TW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</p:grp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66"/>
    </mc:Choice>
    <mc:Fallback>
      <p:transition spd="slow" advTm="1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12</a:t>
            </a:fld>
            <a:endParaRPr lang="en-US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3165288" y="3140968"/>
            <a:ext cx="2630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/>
              <a:t>About </a:t>
            </a:r>
            <a:r>
              <a:rPr lang="en-US" altLang="zh-TW" sz="3600" dirty="0" err="1" smtClean="0"/>
              <a:t>Kinsus</a:t>
            </a:r>
            <a:endParaRPr lang="zh-TW" altLang="en-US" sz="3600" dirty="0"/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37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36"/>
    </mc:Choice>
    <mc:Fallback>
      <p:transition spd="slow" advTm="19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基本資料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13</a:t>
            </a:fld>
            <a:endParaRPr lang="en-US" b="1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39552" y="1052736"/>
            <a:ext cx="8350696" cy="395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公司成立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2000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台股</a:t>
            </a:r>
            <a:r>
              <a:rPr lang="zh-TW" altLang="en-US" sz="2000" kern="0" dirty="0" smtClean="0">
                <a:solidFill>
                  <a:srgbClr val="0033CC"/>
                </a:solidFill>
                <a:latin typeface="Arial" charset="0"/>
              </a:rPr>
              <a:t>上市掛牌</a:t>
            </a:r>
            <a:r>
              <a:rPr lang="en-US" altLang="zh-TW" sz="2000" kern="0" dirty="0" smtClean="0">
                <a:solidFill>
                  <a:srgbClr val="0033CC"/>
                </a:solidFill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2004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lang="zh-TW" altLang="en-US" sz="2000" kern="0" dirty="0">
                <a:solidFill>
                  <a:srgbClr val="0033CC"/>
                </a:solidFill>
                <a:latin typeface="Arial" charset="0"/>
              </a:rPr>
              <a:t>資本額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: 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新台幣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45.45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億元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廠區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: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總部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新屋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 /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台灣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4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IC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載板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		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一廠 及 二廠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			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五廠 及 六廠</a:t>
            </a:r>
            <a:endParaRPr kumimoji="0" lang="en-US" altLang="zh-TW" sz="20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5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Kinsus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USA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Santa Clara / California</a:t>
            </a:r>
          </a:p>
          <a:p>
            <a:pPr lvl="0">
              <a:lnSpc>
                <a:spcPct val="80000"/>
              </a:lnSpc>
              <a:spcBef>
                <a:spcPct val="50000"/>
              </a:spcBef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統碩科技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lang="zh-TW" altLang="en-US" sz="2000" kern="0" dirty="0" smtClean="0">
                <a:solidFill>
                  <a:srgbClr val="008000"/>
                </a:solidFill>
                <a:latin typeface="Arial" charset="0"/>
              </a:rPr>
              <a:t>蘇州</a:t>
            </a:r>
            <a:r>
              <a:rPr lang="en-US" altLang="zh-TW" sz="2000" kern="0" dirty="0" smtClean="0">
                <a:solidFill>
                  <a:srgbClr val="008000"/>
                </a:solidFill>
                <a:latin typeface="Arial" charset="0"/>
              </a:rPr>
              <a:t> </a:t>
            </a:r>
            <a:r>
              <a:rPr lang="en-US" altLang="zh-TW" sz="2000" kern="0" dirty="0">
                <a:solidFill>
                  <a:srgbClr val="008000"/>
                </a:solidFill>
                <a:latin typeface="Arial" charset="0"/>
              </a:rPr>
              <a:t>/ </a:t>
            </a:r>
            <a:r>
              <a:rPr lang="zh-TW" altLang="en-US" sz="2000" kern="0" dirty="0">
                <a:solidFill>
                  <a:srgbClr val="008000"/>
                </a:solidFill>
                <a:latin typeface="Arial" charset="0"/>
              </a:rPr>
              <a:t>中國</a:t>
            </a:r>
            <a:endParaRPr kumimoji="0" lang="en-US" altLang="zh-TW" sz="20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Arial" charset="0"/>
              </a:rPr>
              <a:t>晶碩光學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桃園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/ </a:t>
            </a:r>
            <a:r>
              <a:rPr kumimoji="0" lang="zh-TW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台灣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8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807"/>
    </mc:Choice>
    <mc:Fallback>
      <p:transition spd="slow" advTm="47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/>
              <a:t>Basic Information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14</a:t>
            </a:fld>
            <a:endParaRPr lang="en-US" b="1" dirty="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539552" y="1052736"/>
            <a:ext cx="8350696" cy="3959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Established in September 2000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 IPO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at TWSE in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November 2004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Capital : US$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147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Million (NT$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4.545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Billion)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zh-TW" sz="8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Campus : 	Headquarters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Xin Wu / Taiwan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Arial" charset="0"/>
            </a:endParaRPr>
          </a:p>
          <a:p>
            <a:pPr marL="0" marR="0" lvl="4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IC substrates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Plant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1 &amp; 2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lvl="4">
              <a:lnSpc>
                <a:spcPct val="80000"/>
              </a:lnSpc>
              <a:spcBef>
                <a:spcPct val="50000"/>
              </a:spcBef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			- </a:t>
            </a:r>
            <a:r>
              <a:rPr lang="en-US" altLang="zh-TW" sz="2000" kern="0" dirty="0">
                <a:solidFill>
                  <a:srgbClr val="008000"/>
                </a:solidFill>
                <a:latin typeface="Arial" charset="0"/>
              </a:rPr>
              <a:t>Plant </a:t>
            </a:r>
            <a:r>
              <a:rPr lang="en-US" altLang="zh-TW" sz="2000" kern="0" dirty="0" smtClean="0">
                <a:solidFill>
                  <a:srgbClr val="008000"/>
                </a:solidFill>
                <a:latin typeface="Arial" charset="0"/>
              </a:rPr>
              <a:t>5 </a:t>
            </a:r>
            <a:r>
              <a:rPr lang="en-US" altLang="zh-TW" sz="2000" kern="0" dirty="0">
                <a:solidFill>
                  <a:srgbClr val="008000"/>
                </a:solidFill>
                <a:latin typeface="Arial" charset="0"/>
              </a:rPr>
              <a:t>&amp; </a:t>
            </a:r>
            <a:r>
              <a:rPr lang="en-US" altLang="zh-TW" sz="2000" kern="0" dirty="0" smtClean="0">
                <a:solidFill>
                  <a:srgbClr val="008000"/>
                </a:solidFill>
                <a:latin typeface="Arial" charset="0"/>
              </a:rPr>
              <a:t>6</a:t>
            </a:r>
            <a:endParaRPr lang="en-US" altLang="zh-TW" sz="2000" kern="0" dirty="0">
              <a:solidFill>
                <a:srgbClr val="008000"/>
              </a:solidFill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500" b="0" i="0" u="none" strike="noStrike" kern="0" cap="none" spc="0" normalizeH="0" baseline="0" noProof="0" dirty="0" smtClean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Kinsus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USA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Santa Clara / California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Kinsus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 China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Suzhou / China</a:t>
            </a:r>
          </a:p>
          <a:p>
            <a:pPr marL="0" marR="0" lvl="0" indent="0" algn="l" defTabSz="914400" eaLnBrk="1" fontAlgn="auto" latinLnBrk="0" hangingPunct="1">
              <a:lnSpc>
                <a:spcPct val="8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Arial" charset="0"/>
              </a:rPr>
              <a:t>PegaVision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-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Taoyuan </a:t>
            </a:r>
            <a:r>
              <a:rPr kumimoji="0" lang="en-US" altLang="zh-TW" sz="2000" b="0" i="0" u="none" strike="noStrike" kern="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/ </a:t>
            </a:r>
            <a:r>
              <a:rPr kumimoji="0" lang="en-US" altLang="zh-TW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Arial" charset="0"/>
              </a:rPr>
              <a:t>Taiwan</a:t>
            </a:r>
            <a:endParaRPr kumimoji="0" lang="en-US" altLang="zh-TW" sz="20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Arial" charset="0"/>
            </a:endParaRPr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0"/>
    </mc:Choice>
    <mc:Fallback>
      <p:transition spd="slow" advTm="1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位置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15</a:t>
            </a:fld>
            <a:endParaRPr lang="en-US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218407"/>
            <a:ext cx="549592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14"/>
          <p:cNvSpPr>
            <a:spLocks noChangeArrowheads="1"/>
          </p:cNvSpPr>
          <p:nvPr/>
        </p:nvSpPr>
        <p:spPr bwMode="auto">
          <a:xfrm>
            <a:off x="4427538" y="2226469"/>
            <a:ext cx="144462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val 15"/>
          <p:cNvSpPr>
            <a:spLocks noChangeArrowheads="1"/>
          </p:cNvSpPr>
          <p:nvPr/>
        </p:nvSpPr>
        <p:spPr bwMode="auto">
          <a:xfrm>
            <a:off x="4140200" y="22264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Oval 16"/>
          <p:cNvSpPr>
            <a:spLocks noChangeArrowheads="1"/>
          </p:cNvSpPr>
          <p:nvPr/>
        </p:nvSpPr>
        <p:spPr bwMode="auto">
          <a:xfrm>
            <a:off x="5651500" y="20105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Oval 17"/>
          <p:cNvSpPr>
            <a:spLocks noChangeArrowheads="1"/>
          </p:cNvSpPr>
          <p:nvPr/>
        </p:nvSpPr>
        <p:spPr bwMode="auto">
          <a:xfrm>
            <a:off x="43561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4572000" y="2010569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2484438" y="1794669"/>
            <a:ext cx="144462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4067175" y="2659857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58674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4" name="Picture 29" descr="SV1013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38136"/>
            <a:ext cx="9350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6250930" y="2931711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FF0000"/>
                </a:solidFill>
              </a:rPr>
              <a:t>台灣一</a:t>
            </a:r>
            <a:r>
              <a:rPr lang="zh-TW" altLang="en-US" sz="2000" b="1" dirty="0">
                <a:solidFill>
                  <a:srgbClr val="FF0000"/>
                </a:solidFill>
              </a:rPr>
              <a:t>廠</a:t>
            </a:r>
            <a:endParaRPr lang="en-US" altLang="zh-TW" sz="2000" b="1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146" y="2780928"/>
            <a:ext cx="9350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7423150" y="1326357"/>
            <a:ext cx="146706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zh-TW" altLang="en-US" sz="2000" b="1" dirty="0" smtClean="0">
                <a:solidFill>
                  <a:srgbClr val="FF3300"/>
                </a:solidFill>
                <a:latin typeface="Arial" charset="0"/>
              </a:rPr>
              <a:t>美國子公司</a:t>
            </a:r>
            <a:endParaRPr lang="en-US" altLang="zh-TW" sz="2000" b="1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18" name="Picture 34" descr="look-from-parking-lot-at-whole-buildi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5" y="1124744"/>
            <a:ext cx="915988" cy="8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6269980" y="3676249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rgbClr val="FF0000"/>
                </a:solidFill>
              </a:rPr>
              <a:t>台灣二廠</a:t>
            </a:r>
            <a:endParaRPr lang="en-US" altLang="zh-TW" sz="2000" b="1" dirty="0">
              <a:solidFill>
                <a:srgbClr val="FF0000"/>
              </a:solidFill>
              <a:latin typeface="Arial" charset="0"/>
            </a:endParaRPr>
          </a:p>
        </p:txBody>
      </p:sp>
      <p:cxnSp>
        <p:nvCxnSpPr>
          <p:cNvPr id="20" name="AutoShape 38"/>
          <p:cNvCxnSpPr>
            <a:cxnSpLocks noChangeShapeType="1"/>
            <a:stCxn id="16" idx="0"/>
            <a:endCxn id="6" idx="5"/>
          </p:cNvCxnSpPr>
          <p:nvPr/>
        </p:nvCxnSpPr>
        <p:spPr bwMode="auto">
          <a:xfrm rot="16200000" flipV="1">
            <a:off x="4939501" y="1959763"/>
            <a:ext cx="432508" cy="1209821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39"/>
          <p:cNvCxnSpPr>
            <a:cxnSpLocks noChangeShapeType="1"/>
            <a:stCxn id="18" idx="2"/>
            <a:endCxn id="8" idx="3"/>
          </p:cNvCxnSpPr>
          <p:nvPr/>
        </p:nvCxnSpPr>
        <p:spPr bwMode="auto">
          <a:xfrm rot="5400000">
            <a:off x="6211094" y="1398588"/>
            <a:ext cx="195263" cy="1273175"/>
          </a:xfrm>
          <a:prstGeom prst="bentConnector3">
            <a:avLst>
              <a:gd name="adj1" fmla="val 22764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2" name="Picture 4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1" y="2873846"/>
            <a:ext cx="1149350" cy="6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43"/>
          <p:cNvSpPr>
            <a:spLocks noChangeArrowheads="1"/>
          </p:cNvSpPr>
          <p:nvPr/>
        </p:nvSpPr>
        <p:spPr bwMode="auto">
          <a:xfrm>
            <a:off x="407988" y="3623146"/>
            <a:ext cx="2711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 err="1">
                <a:solidFill>
                  <a:srgbClr val="FF3300"/>
                </a:solidFill>
                <a:latin typeface="Arial" charset="0"/>
              </a:rPr>
              <a:t>Kinsus</a:t>
            </a:r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 Suzhou 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統碩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cxnSp>
        <p:nvCxnSpPr>
          <p:cNvPr id="24" name="AutoShape 44"/>
          <p:cNvCxnSpPr>
            <a:cxnSpLocks noChangeShapeType="1"/>
            <a:stCxn id="22" idx="3"/>
          </p:cNvCxnSpPr>
          <p:nvPr/>
        </p:nvCxnSpPr>
        <p:spPr bwMode="auto">
          <a:xfrm flipV="1">
            <a:off x="1739901" y="2272507"/>
            <a:ext cx="2403474" cy="942652"/>
          </a:xfrm>
          <a:prstGeom prst="bentConnector3">
            <a:avLst>
              <a:gd name="adj1" fmla="val 6849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Rectangle 31"/>
          <p:cNvSpPr>
            <a:spLocks noChangeArrowheads="1"/>
          </p:cNvSpPr>
          <p:nvPr/>
        </p:nvSpPr>
        <p:spPr bwMode="auto">
          <a:xfrm>
            <a:off x="6301933" y="4365104"/>
            <a:ext cx="11079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</a:rPr>
              <a:t>台灣五</a:t>
            </a:r>
            <a:r>
              <a:rPr lang="zh-TW" altLang="en-US" b="1" dirty="0" smtClean="0">
                <a:solidFill>
                  <a:srgbClr val="FF0000"/>
                </a:solidFill>
              </a:rPr>
              <a:t>廠</a:t>
            </a:r>
            <a:endParaRPr lang="en-US" altLang="zh-TW" sz="1800" b="1" dirty="0" smtClean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524" y="4248046"/>
            <a:ext cx="1018456" cy="677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630565"/>
            <a:ext cx="944562" cy="75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37"/>
          <p:cNvSpPr>
            <a:spLocks noChangeArrowheads="1"/>
          </p:cNvSpPr>
          <p:nvPr/>
        </p:nvSpPr>
        <p:spPr bwMode="auto">
          <a:xfrm>
            <a:off x="6277008" y="5828694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zh-TW" altLang="en-US" sz="2000" b="1" dirty="0" smtClean="0">
                <a:solidFill>
                  <a:srgbClr val="FF0000"/>
                </a:solidFill>
                <a:latin typeface="Arial" charset="0"/>
              </a:rPr>
              <a:t>晶碩光學</a:t>
            </a:r>
            <a:endParaRPr lang="en-US" altLang="zh-TW" sz="2000" b="1" dirty="0">
              <a:solidFill>
                <a:srgbClr val="FF0000"/>
              </a:solidFill>
              <a:latin typeface="Arial" charset="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428" y="4953362"/>
            <a:ext cx="948765" cy="618549"/>
          </a:xfrm>
          <a:prstGeom prst="rect">
            <a:avLst/>
          </a:prstGeom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277008" y="5045114"/>
            <a:ext cx="121058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rgbClr val="FF0000"/>
                </a:solidFill>
              </a:rPr>
              <a:t>台灣</a:t>
            </a:r>
            <a:r>
              <a:rPr lang="zh-TW" altLang="en-US" sz="2000" b="1" dirty="0" smtClean="0">
                <a:solidFill>
                  <a:srgbClr val="FF0000"/>
                </a:solidFill>
              </a:rPr>
              <a:t>六廠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57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927"/>
    </mc:Choice>
    <mc:Fallback>
      <p:transition spd="slow" advTm="509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chemeClr val="bg1"/>
                </a:solidFill>
              </a:rPr>
              <a:t>Locations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16</a:t>
            </a:fld>
            <a:endParaRPr lang="en-US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218407"/>
            <a:ext cx="549592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14"/>
          <p:cNvSpPr>
            <a:spLocks noChangeArrowheads="1"/>
          </p:cNvSpPr>
          <p:nvPr/>
        </p:nvSpPr>
        <p:spPr bwMode="auto">
          <a:xfrm>
            <a:off x="4427538" y="2226469"/>
            <a:ext cx="144462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val 15"/>
          <p:cNvSpPr>
            <a:spLocks noChangeArrowheads="1"/>
          </p:cNvSpPr>
          <p:nvPr/>
        </p:nvSpPr>
        <p:spPr bwMode="auto">
          <a:xfrm>
            <a:off x="4140200" y="22264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Oval 16"/>
          <p:cNvSpPr>
            <a:spLocks noChangeArrowheads="1"/>
          </p:cNvSpPr>
          <p:nvPr/>
        </p:nvSpPr>
        <p:spPr bwMode="auto">
          <a:xfrm>
            <a:off x="5651500" y="2010569"/>
            <a:ext cx="144463" cy="142875"/>
          </a:xfrm>
          <a:prstGeom prst="ellipse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Oval 17"/>
          <p:cNvSpPr>
            <a:spLocks noChangeArrowheads="1"/>
          </p:cNvSpPr>
          <p:nvPr/>
        </p:nvSpPr>
        <p:spPr bwMode="auto">
          <a:xfrm>
            <a:off x="43561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4572000" y="2010569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2484438" y="1794669"/>
            <a:ext cx="144462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Oval 20"/>
          <p:cNvSpPr>
            <a:spLocks noChangeArrowheads="1"/>
          </p:cNvSpPr>
          <p:nvPr/>
        </p:nvSpPr>
        <p:spPr bwMode="auto">
          <a:xfrm>
            <a:off x="4067175" y="2659857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" name="Oval 21"/>
          <p:cNvSpPr>
            <a:spLocks noChangeArrowheads="1"/>
          </p:cNvSpPr>
          <p:nvPr/>
        </p:nvSpPr>
        <p:spPr bwMode="auto">
          <a:xfrm>
            <a:off x="5867400" y="1939132"/>
            <a:ext cx="144463" cy="142875"/>
          </a:xfrm>
          <a:prstGeom prst="ellipse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4" name="Picture 29" descr="SV1013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39170"/>
            <a:ext cx="9350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0"/>
          <p:cNvSpPr>
            <a:spLocks noChangeArrowheads="1"/>
          </p:cNvSpPr>
          <p:nvPr/>
        </p:nvSpPr>
        <p:spPr bwMode="auto">
          <a:xfrm>
            <a:off x="6250930" y="2832745"/>
            <a:ext cx="18249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Taiwan plant </a:t>
            </a:r>
            <a:r>
              <a:rPr lang="en-US" altLang="zh-TW" sz="2000" dirty="0" smtClean="0">
                <a:solidFill>
                  <a:srgbClr val="FF3300"/>
                </a:solidFill>
                <a:latin typeface="Arial" charset="0"/>
              </a:rPr>
              <a:t>1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16" name="Picture 3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08920"/>
            <a:ext cx="9350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7423150" y="1326357"/>
            <a:ext cx="15414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>
                <a:solidFill>
                  <a:srgbClr val="FF3300"/>
                </a:solidFill>
                <a:latin typeface="Arial" charset="0"/>
              </a:rPr>
              <a:t>Kinsus USA</a:t>
            </a:r>
          </a:p>
        </p:txBody>
      </p:sp>
      <p:pic>
        <p:nvPicPr>
          <p:cNvPr id="18" name="Picture 34" descr="look-from-parking-lot-at-whole-buildi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525" y="1124744"/>
            <a:ext cx="915988" cy="8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6269980" y="3577283"/>
            <a:ext cx="182338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Taiwan plant </a:t>
            </a:r>
            <a:r>
              <a:rPr lang="en-US" altLang="zh-TW" sz="2000" dirty="0" smtClean="0">
                <a:solidFill>
                  <a:srgbClr val="FF3300"/>
                </a:solidFill>
                <a:latin typeface="Arial" charset="0"/>
              </a:rPr>
              <a:t>2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cxnSp>
        <p:nvCxnSpPr>
          <p:cNvPr id="20" name="AutoShape 38"/>
          <p:cNvCxnSpPr>
            <a:cxnSpLocks noChangeShapeType="1"/>
            <a:stCxn id="16" idx="0"/>
            <a:endCxn id="6" idx="5"/>
          </p:cNvCxnSpPr>
          <p:nvPr/>
        </p:nvCxnSpPr>
        <p:spPr bwMode="auto">
          <a:xfrm rot="16200000" flipV="1">
            <a:off x="4974972" y="1924292"/>
            <a:ext cx="360500" cy="120875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39"/>
          <p:cNvCxnSpPr>
            <a:cxnSpLocks noChangeShapeType="1"/>
            <a:stCxn id="18" idx="2"/>
            <a:endCxn id="8" idx="3"/>
          </p:cNvCxnSpPr>
          <p:nvPr/>
        </p:nvCxnSpPr>
        <p:spPr bwMode="auto">
          <a:xfrm rot="5400000">
            <a:off x="6211094" y="1398588"/>
            <a:ext cx="195263" cy="1273175"/>
          </a:xfrm>
          <a:prstGeom prst="bentConnector3">
            <a:avLst>
              <a:gd name="adj1" fmla="val 227644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2" name="Picture 4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3433440"/>
            <a:ext cx="1149350" cy="68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43"/>
          <p:cNvSpPr>
            <a:spLocks noChangeArrowheads="1"/>
          </p:cNvSpPr>
          <p:nvPr/>
        </p:nvSpPr>
        <p:spPr bwMode="auto">
          <a:xfrm>
            <a:off x="244475" y="4190207"/>
            <a:ext cx="2711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 err="1">
                <a:solidFill>
                  <a:srgbClr val="FF3300"/>
                </a:solidFill>
                <a:latin typeface="Arial" charset="0"/>
              </a:rPr>
              <a:t>Kinsus</a:t>
            </a:r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 Suzhou 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統碩</a:t>
            </a:r>
            <a:r>
              <a:rPr lang="en-US" altLang="zh-TW" sz="2000" dirty="0">
                <a:solidFill>
                  <a:srgbClr val="FF3300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</p:txBody>
      </p:sp>
      <p:cxnSp>
        <p:nvCxnSpPr>
          <p:cNvPr id="24" name="AutoShape 44"/>
          <p:cNvCxnSpPr>
            <a:cxnSpLocks noChangeShapeType="1"/>
            <a:stCxn id="22" idx="3"/>
          </p:cNvCxnSpPr>
          <p:nvPr/>
        </p:nvCxnSpPr>
        <p:spPr bwMode="auto">
          <a:xfrm flipV="1">
            <a:off x="1763713" y="2272507"/>
            <a:ext cx="2379662" cy="1502246"/>
          </a:xfrm>
          <a:prstGeom prst="bentConnector3">
            <a:avLst>
              <a:gd name="adj1" fmla="val 81488"/>
            </a:avLst>
          </a:prstGeom>
          <a:noFill/>
          <a:ln w="9525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7" name="Rectangle 31"/>
          <p:cNvSpPr>
            <a:spLocks noChangeArrowheads="1"/>
          </p:cNvSpPr>
          <p:nvPr/>
        </p:nvSpPr>
        <p:spPr bwMode="auto">
          <a:xfrm>
            <a:off x="6227663" y="4283804"/>
            <a:ext cx="174926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1800" dirty="0">
                <a:solidFill>
                  <a:srgbClr val="FF3300"/>
                </a:solidFill>
                <a:latin typeface="Arial" charset="0"/>
              </a:rPr>
              <a:t>Taiwan </a:t>
            </a:r>
            <a:r>
              <a:rPr lang="en-US" altLang="zh-TW" sz="1800" dirty="0" smtClean="0">
                <a:solidFill>
                  <a:srgbClr val="FF3300"/>
                </a:solidFill>
                <a:latin typeface="Arial" charset="0"/>
              </a:rPr>
              <a:t> plant 5</a:t>
            </a: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1524" y="4149080"/>
            <a:ext cx="1018456" cy="677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558557"/>
            <a:ext cx="944562" cy="75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37"/>
          <p:cNvSpPr>
            <a:spLocks noChangeArrowheads="1"/>
          </p:cNvSpPr>
          <p:nvPr/>
        </p:nvSpPr>
        <p:spPr bwMode="auto">
          <a:xfrm>
            <a:off x="6277008" y="5733256"/>
            <a:ext cx="148008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 err="1" smtClean="0">
                <a:solidFill>
                  <a:srgbClr val="FF3300"/>
                </a:solidFill>
                <a:latin typeface="Arial" charset="0"/>
              </a:rPr>
              <a:t>PegaVision</a:t>
            </a:r>
            <a:endParaRPr lang="en-US" altLang="zh-TW" sz="2000" dirty="0">
              <a:solidFill>
                <a:srgbClr val="FF3300"/>
              </a:solidFill>
              <a:latin typeface="Arial" charset="0"/>
            </a:endParaRPr>
          </a:p>
        </p:txBody>
      </p:sp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428" y="4869160"/>
            <a:ext cx="948765" cy="618549"/>
          </a:xfrm>
          <a:prstGeom prst="rect">
            <a:avLst/>
          </a:prstGeom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277008" y="4901098"/>
            <a:ext cx="182498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altLang="zh-TW" sz="2000" dirty="0">
                <a:solidFill>
                  <a:srgbClr val="FF3300"/>
                </a:solidFill>
                <a:latin typeface="Arial" charset="0"/>
              </a:rPr>
              <a:t>Taiwan plant </a:t>
            </a:r>
            <a:r>
              <a:rPr lang="en-US" altLang="zh-TW" sz="2000" dirty="0" smtClean="0">
                <a:solidFill>
                  <a:srgbClr val="FF3300"/>
                </a:solidFill>
                <a:latin typeface="Arial" charset="0"/>
              </a:rPr>
              <a:t>6</a:t>
            </a:r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6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4"/>
    </mc:Choice>
    <mc:Fallback>
      <p:transition spd="slow" advTm="1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每月營業額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17</a:t>
            </a:fld>
            <a:endParaRPr lang="en-US" b="1" dirty="0"/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3" y="1180299"/>
            <a:ext cx="7200346" cy="440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19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117"/>
    </mc:Choice>
    <mc:Fallback>
      <p:transition spd="slow" advTm="56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Monthly Revenue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18</a:t>
            </a:fld>
            <a:endParaRPr lang="en-US" b="1" dirty="0"/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8471" y="1268760"/>
            <a:ext cx="7101921" cy="4348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9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5"/>
    </mc:Choice>
    <mc:Fallback>
      <p:transition spd="slow" advTm="19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1086713"/>
            <a:ext cx="7203406" cy="4594381"/>
          </a:xfrm>
          <a:prstGeom prst="rect">
            <a:avLst/>
          </a:prstGeom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產品組合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19</a:t>
            </a:fld>
            <a:endParaRPr lang="en-US" b="1" dirty="0"/>
          </a:p>
        </p:txBody>
      </p:sp>
      <p:sp>
        <p:nvSpPr>
          <p:cNvPr id="3" name="弧形 2"/>
          <p:cNvSpPr/>
          <p:nvPr/>
        </p:nvSpPr>
        <p:spPr>
          <a:xfrm rot="5400000">
            <a:off x="2843808" y="2204864"/>
            <a:ext cx="3024336" cy="3024336"/>
          </a:xfrm>
          <a:prstGeom prst="arc">
            <a:avLst>
              <a:gd name="adj1" fmla="val 16354365"/>
              <a:gd name="adj2" fmla="val 10801706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6" name="直線接點 5"/>
          <p:cNvCxnSpPr>
            <a:stCxn id="3" idx="2"/>
          </p:cNvCxnSpPr>
          <p:nvPr/>
        </p:nvCxnSpPr>
        <p:spPr>
          <a:xfrm flipH="1">
            <a:off x="4355978" y="2204864"/>
            <a:ext cx="748" cy="151216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>
            <a:stCxn id="3" idx="0"/>
          </p:cNvCxnSpPr>
          <p:nvPr/>
        </p:nvCxnSpPr>
        <p:spPr>
          <a:xfrm flipH="1" flipV="1">
            <a:off x="4355987" y="3717033"/>
            <a:ext cx="1510633" cy="678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音訊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60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910"/>
    </mc:Choice>
    <mc:Fallback>
      <p:transition spd="slow" advTm="164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502" y="646089"/>
            <a:ext cx="7704856" cy="5369355"/>
          </a:xfrm>
          <a:prstGeom prst="rect">
            <a:avLst/>
          </a:prstGeom>
        </p:spPr>
      </p:pic>
      <p:sp>
        <p:nvSpPr>
          <p:cNvPr id="5" name="標題 1">
            <a:extLst>
              <a:ext uri="{FF2B5EF4-FFF2-40B4-BE49-F238E27FC236}">
                <a16:creationId xmlns:a16="http://schemas.microsoft.com/office/drawing/2014/main" id="{6CEC970E-AFDA-4A6A-BF8B-F01CBE09D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673100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/>
              <a:t>Product mix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20</a:t>
            </a:fld>
            <a:endParaRPr lang="en-US" b="1" dirty="0"/>
          </a:p>
        </p:txBody>
      </p:sp>
      <p:sp>
        <p:nvSpPr>
          <p:cNvPr id="9" name="弧形 8"/>
          <p:cNvSpPr/>
          <p:nvPr/>
        </p:nvSpPr>
        <p:spPr>
          <a:xfrm rot="5400000">
            <a:off x="3311860" y="2168860"/>
            <a:ext cx="2736304" cy="2808312"/>
          </a:xfrm>
          <a:prstGeom prst="arc">
            <a:avLst>
              <a:gd name="adj1" fmla="val 16314857"/>
              <a:gd name="adj2" fmla="val 10798991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0" name="直線接點 9"/>
          <p:cNvCxnSpPr>
            <a:stCxn id="9" idx="2"/>
          </p:cNvCxnSpPr>
          <p:nvPr/>
        </p:nvCxnSpPr>
        <p:spPr>
          <a:xfrm>
            <a:off x="4679610" y="2204864"/>
            <a:ext cx="403" cy="136815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>
            <a:stCxn id="9" idx="0"/>
          </p:cNvCxnSpPr>
          <p:nvPr/>
        </p:nvCxnSpPr>
        <p:spPr>
          <a:xfrm flipH="1" flipV="1">
            <a:off x="4680014" y="3573018"/>
            <a:ext cx="1403329" cy="4690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9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1"/>
    </mc:Choice>
    <mc:Fallback>
      <p:transition spd="slow" advTm="1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CEB79C7D-1AE9-45B4-9EE6-27154E9FE96E}" type="slidenum">
              <a:rPr lang="en-US" b="1" smtClean="0"/>
              <a:t>21</a:t>
            </a:fld>
            <a:endParaRPr lang="en-US" b="1" dirty="0"/>
          </a:p>
        </p:txBody>
      </p:sp>
      <p:sp>
        <p:nvSpPr>
          <p:cNvPr id="4" name="文字方塊 3"/>
          <p:cNvSpPr txBox="1"/>
          <p:nvPr/>
        </p:nvSpPr>
        <p:spPr>
          <a:xfrm>
            <a:off x="3678825" y="3070701"/>
            <a:ext cx="21173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/>
              <a:t>Thank you</a:t>
            </a:r>
            <a:endParaRPr lang="zh-TW" altLang="en-US" sz="3600" dirty="0"/>
          </a:p>
        </p:txBody>
      </p:sp>
      <p:pic>
        <p:nvPicPr>
          <p:cNvPr id="3" name="音訊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2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16"/>
    </mc:Choice>
    <mc:Fallback>
      <p:transition spd="slow" advTm="16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簡報5" id="{8959113A-185F-461A-9502-64DF4871B813}" vid="{7D9189D1-4CD8-48B1-9846-1AE4C679F113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1322</TotalTime>
  <Words>332</Words>
  <Application>Microsoft Office PowerPoint</Application>
  <PresentationFormat>如螢幕大小 (4:3)</PresentationFormat>
  <Paragraphs>159</Paragraphs>
  <Slides>22</Slides>
  <Notes>1</Notes>
  <HiddenSlides>0</HiddenSlides>
  <MMClips>22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31" baseType="lpstr">
      <vt:lpstr>Calibri</vt:lpstr>
      <vt:lpstr>微軟正黑體</vt:lpstr>
      <vt:lpstr>Arial Narrow</vt:lpstr>
      <vt:lpstr>新細明體</vt:lpstr>
      <vt:lpstr>Times New Roman</vt:lpstr>
      <vt:lpstr>Arial</vt:lpstr>
      <vt:lpstr>標楷體</vt:lpstr>
      <vt:lpstr>Arial Unicode MS</vt:lpstr>
      <vt:lpstr>Office 佈景主題</vt:lpstr>
      <vt:lpstr>Mar 2024</vt:lpstr>
      <vt:lpstr>PowerPoint 簡報</vt:lpstr>
      <vt:lpstr>電子產品構裝的各個層次</vt:lpstr>
      <vt:lpstr>Levels of Assembly</vt:lpstr>
      <vt:lpstr>電子產品的組裝結構</vt:lpstr>
      <vt:lpstr>Basic structure of electronic devices</vt:lpstr>
      <vt:lpstr>各種形式的IC 封裝</vt:lpstr>
      <vt:lpstr>Different types of IC packaging</vt:lpstr>
      <vt:lpstr>IC 結構</vt:lpstr>
      <vt:lpstr>What Substrate Makers do?</vt:lpstr>
      <vt:lpstr>IC 半導體上下游供應鏈關係</vt:lpstr>
      <vt:lpstr>IC Manufacturing Supply Chain</vt:lpstr>
      <vt:lpstr>PowerPoint 簡報</vt:lpstr>
      <vt:lpstr>基本資料</vt:lpstr>
      <vt:lpstr>Basic Information</vt:lpstr>
      <vt:lpstr>位置</vt:lpstr>
      <vt:lpstr>Locations</vt:lpstr>
      <vt:lpstr>每月營業額</vt:lpstr>
      <vt:lpstr>Monthly Revenue</vt:lpstr>
      <vt:lpstr>產品組合</vt:lpstr>
      <vt:lpstr>Product mix</vt:lpstr>
      <vt:lpstr>PowerPoint 簡報</vt:lpstr>
    </vt:vector>
  </TitlesOfParts>
  <Company>kinsus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彭成煜</dc:creator>
  <cp:lastModifiedBy>穆顯爵</cp:lastModifiedBy>
  <cp:revision>105</cp:revision>
  <dcterms:created xsi:type="dcterms:W3CDTF">2019-06-21T06:51:05Z</dcterms:created>
  <dcterms:modified xsi:type="dcterms:W3CDTF">2024-03-06T06:53:13Z</dcterms:modified>
</cp:coreProperties>
</file>